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7" r:id="rId2"/>
    <p:sldId id="285" r:id="rId3"/>
    <p:sldId id="258" r:id="rId4"/>
    <p:sldId id="315" r:id="rId5"/>
    <p:sldId id="282" r:id="rId6"/>
    <p:sldId id="416" r:id="rId7"/>
    <p:sldId id="272" r:id="rId8"/>
    <p:sldId id="276" r:id="rId9"/>
    <p:sldId id="279" r:id="rId10"/>
    <p:sldId id="261" r:id="rId11"/>
    <p:sldId id="312" r:id="rId12"/>
    <p:sldId id="287" r:id="rId13"/>
    <p:sldId id="350" r:id="rId14"/>
    <p:sldId id="313" r:id="rId15"/>
    <p:sldId id="274" r:id="rId16"/>
    <p:sldId id="378" r:id="rId17"/>
    <p:sldId id="414" r:id="rId18"/>
    <p:sldId id="413" r:id="rId19"/>
    <p:sldId id="381" r:id="rId20"/>
    <p:sldId id="382" r:id="rId21"/>
    <p:sldId id="304" r:id="rId22"/>
    <p:sldId id="319" r:id="rId23"/>
    <p:sldId id="383" r:id="rId24"/>
    <p:sldId id="384" r:id="rId25"/>
    <p:sldId id="325" r:id="rId26"/>
    <p:sldId id="264" r:id="rId27"/>
    <p:sldId id="284" r:id="rId28"/>
    <p:sldId id="292" r:id="rId29"/>
    <p:sldId id="388" r:id="rId30"/>
    <p:sldId id="323" r:id="rId31"/>
    <p:sldId id="316" r:id="rId32"/>
    <p:sldId id="389" r:id="rId33"/>
    <p:sldId id="322" r:id="rId34"/>
    <p:sldId id="324" r:id="rId35"/>
    <p:sldId id="317" r:id="rId36"/>
    <p:sldId id="305" r:id="rId37"/>
    <p:sldId id="306" r:id="rId38"/>
    <p:sldId id="347" r:id="rId39"/>
    <p:sldId id="346" r:id="rId40"/>
    <p:sldId id="375" r:id="rId41"/>
    <p:sldId id="31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14E18-CD47-4CCC-B133-9E3CF4B1B2CD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A4FD9-E2D1-413E-B4BE-B8E69E983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D7357-4FAE-4949-9E96-59E63CE7B1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D7357-4FAE-4949-9E96-59E63CE7B1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D7357-4FAE-4949-9E96-59E63CE7B16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BFA4-319B-4BA7-AA8B-942E4191784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F4D07-0E5F-4A67-8D18-AC0246CE75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" Target="slide3.xml"/><Relationship Id="rId3" Type="http://schemas.openxmlformats.org/officeDocument/2006/relationships/tags" Target="../tags/tag5.xml"/><Relationship Id="rId21" Type="http://schemas.openxmlformats.org/officeDocument/2006/relationships/slide" Target="slide1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slide" Target="slide10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slide" Target="slide9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092" y="0"/>
            <a:ext cx="7022758" cy="6856025"/>
          </a:xfrm>
          <a:prstGeom prst="rect">
            <a:avLst/>
          </a:prstGeom>
        </p:spPr>
      </p:pic>
      <p:sp>
        <p:nvSpPr>
          <p:cNvPr id="24" name="PA_文本框 3"/>
          <p:cNvSpPr txBox="1"/>
          <p:nvPr>
            <p:custDataLst>
              <p:tags r:id="rId1"/>
            </p:custDataLst>
          </p:nvPr>
        </p:nvSpPr>
        <p:spPr>
          <a:xfrm>
            <a:off x="6712931" y="4060650"/>
            <a:ext cx="4066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CLUBANK—MOBILE PAYMENT</a:t>
            </a:r>
          </a:p>
        </p:txBody>
      </p:sp>
      <p:sp>
        <p:nvSpPr>
          <p:cNvPr id="25" name="PA_文本框 2"/>
          <p:cNvSpPr txBox="1"/>
          <p:nvPr>
            <p:custDataLst>
              <p:tags r:id="rId2"/>
            </p:custDataLst>
          </p:nvPr>
        </p:nvSpPr>
        <p:spPr>
          <a:xfrm>
            <a:off x="6530691" y="3046257"/>
            <a:ext cx="4431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</a:t>
            </a:r>
            <a:r>
              <a:rPr lang="en-US" altLang="zh-CN" sz="6000" b="1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endParaRPr lang="zh-CN" altLang="en-US" sz="6000" b="1" dirty="0">
              <a:solidFill>
                <a:srgbClr val="063D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02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1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2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672011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支付种类及方式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935726" y="90616"/>
            <a:ext cx="260654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移动支付方案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6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35726" y="864524"/>
            <a:ext cx="878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移动支付支持通过移动</a:t>
            </a:r>
            <a:r>
              <a:rPr lang="en-US" altLang="zh-CN" dirty="0"/>
              <a:t>POS</a:t>
            </a:r>
            <a:r>
              <a:rPr lang="zh-CN" altLang="en-US" dirty="0"/>
              <a:t>机或系统集成方案，对客户提供的支付二维码进行收款。</a:t>
            </a:r>
          </a:p>
          <a:p>
            <a:r>
              <a:rPr lang="zh-CN" altLang="en-US" dirty="0"/>
              <a:t>客户可根据进行方案选择，两种方案亦可同时选择部署。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8" y="2144684"/>
            <a:ext cx="1475757" cy="3181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92796" y="5432951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方案</a:t>
            </a:r>
            <a:r>
              <a:rPr lang="en-US" altLang="zh-CN" dirty="0"/>
              <a:t>1</a:t>
            </a:r>
          </a:p>
          <a:p>
            <a:pPr algn="ctr"/>
            <a:r>
              <a:rPr lang="zh-CN" altLang="en-US" dirty="0"/>
              <a:t>移动</a:t>
            </a:r>
            <a:r>
              <a:rPr lang="en-US" altLang="zh-CN" dirty="0"/>
              <a:t>POS</a:t>
            </a:r>
            <a:r>
              <a:rPr lang="zh-CN" altLang="en-US" dirty="0"/>
              <a:t>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526674" y="2706959"/>
            <a:ext cx="2879661" cy="2422941"/>
            <a:chOff x="651109" y="2376419"/>
            <a:chExt cx="4653448" cy="3709504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651109" y="2376419"/>
              <a:ext cx="4653448" cy="3709504"/>
              <a:chOff x="223" y="839"/>
              <a:chExt cx="3109" cy="2530"/>
            </a:xfrm>
          </p:grpSpPr>
          <p:sp>
            <p:nvSpPr>
              <p:cNvPr id="16" name="Freeform 5"/>
              <p:cNvSpPr/>
              <p:nvPr/>
            </p:nvSpPr>
            <p:spPr bwMode="auto">
              <a:xfrm>
                <a:off x="223" y="839"/>
                <a:ext cx="3109" cy="1927"/>
              </a:xfrm>
              <a:custGeom>
                <a:avLst/>
                <a:gdLst>
                  <a:gd name="T0" fmla="*/ 0 w 1313"/>
                  <a:gd name="T1" fmla="*/ 795 h 795"/>
                  <a:gd name="T2" fmla="*/ 0 w 1313"/>
                  <a:gd name="T3" fmla="*/ 29 h 795"/>
                  <a:gd name="T4" fmla="*/ 29 w 1313"/>
                  <a:gd name="T5" fmla="*/ 0 h 795"/>
                  <a:gd name="T6" fmla="*/ 1284 w 1313"/>
                  <a:gd name="T7" fmla="*/ 0 h 795"/>
                  <a:gd name="T8" fmla="*/ 1313 w 1313"/>
                  <a:gd name="T9" fmla="*/ 29 h 795"/>
                  <a:gd name="T10" fmla="*/ 1313 w 1313"/>
                  <a:gd name="T11" fmla="*/ 795 h 795"/>
                  <a:gd name="T12" fmla="*/ 0 w 1313"/>
                  <a:gd name="T13" fmla="*/ 79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795">
                    <a:moveTo>
                      <a:pt x="0" y="795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284" y="0"/>
                      <a:pt x="1284" y="0"/>
                      <a:pt x="1284" y="0"/>
                    </a:cubicBezTo>
                    <a:cubicBezTo>
                      <a:pt x="1300" y="0"/>
                      <a:pt x="1313" y="13"/>
                      <a:pt x="1313" y="29"/>
                    </a:cubicBezTo>
                    <a:cubicBezTo>
                      <a:pt x="1313" y="795"/>
                      <a:pt x="1313" y="795"/>
                      <a:pt x="1313" y="795"/>
                    </a:cubicBezTo>
                    <a:lnTo>
                      <a:pt x="0" y="7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>
                <a:off x="223" y="2766"/>
                <a:ext cx="3109" cy="139"/>
              </a:xfrm>
              <a:custGeom>
                <a:avLst/>
                <a:gdLst>
                  <a:gd name="T0" fmla="*/ 1284 w 1313"/>
                  <a:gd name="T1" fmla="*/ 118 h 118"/>
                  <a:gd name="T2" fmla="*/ 29 w 1313"/>
                  <a:gd name="T3" fmla="*/ 118 h 118"/>
                  <a:gd name="T4" fmla="*/ 0 w 1313"/>
                  <a:gd name="T5" fmla="*/ 89 h 118"/>
                  <a:gd name="T6" fmla="*/ 0 w 1313"/>
                  <a:gd name="T7" fmla="*/ 0 h 118"/>
                  <a:gd name="T8" fmla="*/ 1313 w 1313"/>
                  <a:gd name="T9" fmla="*/ 0 h 118"/>
                  <a:gd name="T10" fmla="*/ 1313 w 1313"/>
                  <a:gd name="T11" fmla="*/ 89 h 118"/>
                  <a:gd name="T12" fmla="*/ 1284 w 1313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118">
                    <a:moveTo>
                      <a:pt x="1284" y="118"/>
                    </a:moveTo>
                    <a:cubicBezTo>
                      <a:pt x="29" y="118"/>
                      <a:pt x="29" y="118"/>
                      <a:pt x="29" y="118"/>
                    </a:cubicBezTo>
                    <a:cubicBezTo>
                      <a:pt x="13" y="118"/>
                      <a:pt x="0" y="105"/>
                      <a:pt x="0" y="8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13" y="89"/>
                      <a:pt x="1313" y="89"/>
                      <a:pt x="1313" y="89"/>
                    </a:cubicBezTo>
                    <a:cubicBezTo>
                      <a:pt x="1313" y="105"/>
                      <a:pt x="1300" y="118"/>
                      <a:pt x="1284" y="11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1284" y="2905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8"/>
              <p:cNvSpPr/>
              <p:nvPr/>
            </p:nvSpPr>
            <p:spPr bwMode="auto">
              <a:xfrm>
                <a:off x="1284" y="2993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Oval 9"/>
              <p:cNvSpPr>
                <a:spLocks noChangeArrowheads="1"/>
              </p:cNvSpPr>
              <p:nvPr/>
            </p:nvSpPr>
            <p:spPr bwMode="auto">
              <a:xfrm>
                <a:off x="1793" y="882"/>
                <a:ext cx="30" cy="33"/>
              </a:xfrm>
              <a:prstGeom prst="ellipse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318" y="960"/>
                <a:ext cx="2919" cy="1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1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2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同心圆 16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240960" y="3202423"/>
            <a:ext cx="1761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系统集成方案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79471" y="5437691"/>
            <a:ext cx="1484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方案</a:t>
            </a:r>
            <a:r>
              <a:rPr lang="en-US" altLang="zh-CN" dirty="0"/>
              <a:t>2</a:t>
            </a:r>
          </a:p>
          <a:p>
            <a:pPr algn="ctr"/>
            <a:r>
              <a:rPr lang="en-US" altLang="zh-CN" dirty="0"/>
              <a:t>MIS</a:t>
            </a:r>
            <a:r>
              <a:rPr lang="zh-CN" altLang="en-US" dirty="0"/>
              <a:t>系统集成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"/>
          <p:cNvSpPr txBox="1"/>
          <p:nvPr/>
        </p:nvSpPr>
        <p:spPr>
          <a:xfrm>
            <a:off x="618243" y="322766"/>
            <a:ext cx="1758495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2.1 </a:t>
            </a:r>
            <a:r>
              <a:rPr lang="zh-CN" altLang="en-US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支付方式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18490" y="751205"/>
            <a:ext cx="2423160" cy="31008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chemeClr val="accent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PAYMENT METHOD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0838" y="1324938"/>
            <a:ext cx="80397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线下支付：消费者在商户现场发生的消费行为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：消费者通过手机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扫描商户账户二维码，对商户买单手动付款。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：消费者通过手机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扫描商户账单二维码，对商户生成账单付款，付款成功后，账单支付状态与收银系统的支付单号关联。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：商户端收银系统基于客人消费单生成扫描业务，通过二维码扫描枪扫描客人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的付款二维码，实现收款支付。付款成功后，账单支付状态与支付单号关联。</a:t>
            </a:r>
          </a:p>
          <a:p>
            <a:pPr marL="720090" lvl="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刷卡支付：商户端收银系统基于客人消费单生成订单，客人可通过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机进行刷卡付款（银联卡）。</a:t>
            </a:r>
          </a:p>
          <a:p>
            <a:pPr marL="720090" indent="-285750"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37" y="4418122"/>
            <a:ext cx="2618601" cy="1563344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16262291983&amp;di=b56dbeb807640c5096acfdcd502e768d&amp;imgtype=0&amp;src=http%3A%2F%2Fwww.lygweimob.com%2FUploads%2Fimage%2F20160829%2F14724511466758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11" y="4418122"/>
            <a:ext cx="2347100" cy="156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16262441987&amp;di=964c59ddc63273b29bcb6435542558c3&amp;imgtype=0&amp;src=http%3A%2F%2Fupload.chinaz.com%2F2014%2F1125%2F14168800563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03" y="4305092"/>
            <a:ext cx="2039143" cy="15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612221" y="6223268"/>
            <a:ext cx="21959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支付宝付款方式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91711" y="6223268"/>
            <a:ext cx="21959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刷卡付款方式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57376" y="6223268"/>
            <a:ext cx="21959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微信付款方式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"/>
          <p:cNvSpPr txBox="1"/>
          <p:nvPr/>
        </p:nvSpPr>
        <p:spPr>
          <a:xfrm>
            <a:off x="199986" y="230095"/>
            <a:ext cx="1846659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</a:pPr>
            <a:r>
              <a:rPr lang="zh-CN" altLang="en-US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商家场景说明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1382" y="1168524"/>
            <a:ext cx="8039726" cy="207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机方案：商家打开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收银终端，扫描客人在手机端出示的付款码，即可完成支付。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消费者出示付款码、扫码盒接受并输出。收银员输入消费者金额，收银机处理交易、付款结束。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indent="-28575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Char char="Ø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4340" indent="0">
              <a:lnSpc>
                <a:spcPct val="150000"/>
              </a:lnSpc>
              <a:buClr>
                <a:schemeClr val="accent1">
                  <a:lumMod val="90000"/>
                  <a:lumOff val="10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注：商家可根据自身情况选择其中一种收款方式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54" y="3425949"/>
            <a:ext cx="3755392" cy="26007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5" y="3417570"/>
            <a:ext cx="3526155" cy="26174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81200" y="6191885"/>
            <a:ext cx="3004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移动</a:t>
            </a:r>
            <a:r>
              <a:rPr lang="en-US" altLang="zh-CN"/>
              <a:t>POS</a:t>
            </a:r>
            <a:r>
              <a:rPr lang="zh-CN" altLang="en-US"/>
              <a:t>机收款方式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3045" y="6262370"/>
            <a:ext cx="3004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系统扫码盒收款方式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9"/>
          <p:cNvSpPr txBox="1"/>
          <p:nvPr/>
        </p:nvSpPr>
        <p:spPr>
          <a:xfrm>
            <a:off x="935726" y="90616"/>
            <a:ext cx="436120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商家场景（移动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机）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13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41625" y="901616"/>
            <a:ext cx="4855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商家打开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收银终端，扫描客人在手机端出示的付款码，即可完成支付。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02" y="901616"/>
            <a:ext cx="3180952" cy="26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02" y="3799612"/>
            <a:ext cx="3095238" cy="2685714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316627" y="4539049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4316626" y="3170417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27953" y="2728513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39285" y="4153714"/>
            <a:ext cx="136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</a:p>
        </p:txBody>
      </p:sp>
      <p:sp>
        <p:nvSpPr>
          <p:cNvPr id="21" name="右箭头 20"/>
          <p:cNvSpPr/>
          <p:nvPr/>
        </p:nvSpPr>
        <p:spPr>
          <a:xfrm>
            <a:off x="8988054" y="3577806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0567196" y="3234465"/>
            <a:ext cx="1260389" cy="75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8" y="2327564"/>
            <a:ext cx="1475757" cy="31817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9"/>
          <p:cNvSpPr txBox="1"/>
          <p:nvPr/>
        </p:nvSpPr>
        <p:spPr>
          <a:xfrm>
            <a:off x="935726" y="90616"/>
            <a:ext cx="436120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商家场景（系统）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13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41625" y="901616"/>
            <a:ext cx="4855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使用系统所配备的扫码盒，客户只需出示微信或支付宝付款码，便可完成支付。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02" y="901616"/>
            <a:ext cx="3180952" cy="26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02" y="3799612"/>
            <a:ext cx="3095238" cy="2685714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316627" y="4539049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4316626" y="3170417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427953" y="2728513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39285" y="4153714"/>
            <a:ext cx="136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</a:p>
        </p:txBody>
      </p:sp>
      <p:sp>
        <p:nvSpPr>
          <p:cNvPr id="21" name="右箭头 20"/>
          <p:cNvSpPr/>
          <p:nvPr/>
        </p:nvSpPr>
        <p:spPr>
          <a:xfrm>
            <a:off x="8988054" y="3577806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0567196" y="3234465"/>
            <a:ext cx="1260389" cy="75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3" y="2267259"/>
            <a:ext cx="3392208" cy="2749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1046115" y="143367"/>
            <a:ext cx="312827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用户场景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机收款说明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254027" y="223868"/>
            <a:ext cx="604358" cy="216024"/>
            <a:chOff x="264939" y="188640"/>
            <a:chExt cx="604358" cy="216024"/>
          </a:xfrm>
        </p:grpSpPr>
        <p:sp>
          <p:nvSpPr>
            <p:cNvPr id="6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58385" y="771859"/>
            <a:ext cx="237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B</a:t>
            </a:r>
            <a:r>
              <a:rPr lang="zh-CN" altLang="en-US" b="1" dirty="0"/>
              <a:t>扫</a:t>
            </a:r>
            <a:r>
              <a:rPr lang="en-US" altLang="zh-CN" b="1" dirty="0"/>
              <a:t>C</a:t>
            </a:r>
            <a:r>
              <a:rPr lang="zh-CN" altLang="en-US" b="1" dirty="0"/>
              <a:t>模式</a:t>
            </a:r>
            <a:r>
              <a:rPr lang="zh-CN" altLang="en-US" sz="1400" dirty="0"/>
              <a:t>（商家扫客人</a:t>
            </a:r>
            <a:r>
              <a:rPr lang="zh-CN" altLang="en-US" dirty="0"/>
              <a:t>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67" y="1909780"/>
            <a:ext cx="1475757" cy="31817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91" y="656755"/>
            <a:ext cx="3180952" cy="26761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40" y="3598759"/>
            <a:ext cx="3095238" cy="2685714"/>
          </a:xfrm>
          <a:prstGeom prst="rect">
            <a:avLst/>
          </a:prstGeom>
        </p:spPr>
      </p:pic>
      <p:sp>
        <p:nvSpPr>
          <p:cNvPr id="15" name="右箭头 10"/>
          <p:cNvSpPr/>
          <p:nvPr/>
        </p:nvSpPr>
        <p:spPr>
          <a:xfrm>
            <a:off x="3573576" y="4447655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右箭头 17"/>
          <p:cNvSpPr/>
          <p:nvPr/>
        </p:nvSpPr>
        <p:spPr>
          <a:xfrm>
            <a:off x="3573575" y="3150778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73777" y="2781264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96234" y="4078195"/>
            <a:ext cx="136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</a:p>
        </p:txBody>
      </p:sp>
      <p:sp>
        <p:nvSpPr>
          <p:cNvPr id="19" name="右箭头 20"/>
          <p:cNvSpPr/>
          <p:nvPr/>
        </p:nvSpPr>
        <p:spPr>
          <a:xfrm>
            <a:off x="8679978" y="3598807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圆角矩形 21"/>
          <p:cNvSpPr/>
          <p:nvPr/>
        </p:nvSpPr>
        <p:spPr>
          <a:xfrm>
            <a:off x="10290870" y="3315791"/>
            <a:ext cx="1260389" cy="75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92221" y="3315845"/>
            <a:ext cx="236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用户出示付款码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00805" y="6283706"/>
            <a:ext cx="236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用户出示付款码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1046115" y="143367"/>
            <a:ext cx="338090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用户场景系统收款说明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254027" y="223868"/>
            <a:ext cx="604358" cy="216024"/>
            <a:chOff x="264939" y="188640"/>
            <a:chExt cx="604358" cy="216024"/>
          </a:xfrm>
        </p:grpSpPr>
        <p:sp>
          <p:nvSpPr>
            <p:cNvPr id="6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58385" y="656636"/>
            <a:ext cx="237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B</a:t>
            </a:r>
            <a:r>
              <a:rPr lang="zh-CN" altLang="en-US" b="1" dirty="0"/>
              <a:t>扫</a:t>
            </a:r>
            <a:r>
              <a:rPr lang="en-US" altLang="zh-CN" b="1" dirty="0"/>
              <a:t>C</a:t>
            </a:r>
            <a:r>
              <a:rPr lang="zh-CN" altLang="en-US" b="1" dirty="0"/>
              <a:t>模式</a:t>
            </a:r>
            <a:r>
              <a:rPr lang="zh-CN" altLang="en-US" sz="1400" dirty="0"/>
              <a:t>（商家扫客人</a:t>
            </a:r>
            <a:r>
              <a:rPr lang="zh-CN" altLang="en-US" dirty="0"/>
              <a:t>）</a:t>
            </a:r>
          </a:p>
        </p:txBody>
      </p:sp>
      <p:sp>
        <p:nvSpPr>
          <p:cNvPr id="19" name="右箭头 20"/>
          <p:cNvSpPr/>
          <p:nvPr/>
        </p:nvSpPr>
        <p:spPr>
          <a:xfrm>
            <a:off x="2830830" y="3812540"/>
            <a:ext cx="1454150" cy="19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圆角矩形 21"/>
          <p:cNvSpPr/>
          <p:nvPr/>
        </p:nvSpPr>
        <p:spPr>
          <a:xfrm>
            <a:off x="10577255" y="3724731"/>
            <a:ext cx="1260389" cy="75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17975" y="6315456"/>
            <a:ext cx="236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用户出示付款码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1236980"/>
            <a:ext cx="1421765" cy="2207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6305" y="344424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客人出示付款二维码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4037965"/>
            <a:ext cx="1421130" cy="24123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67" y="2719647"/>
            <a:ext cx="2020235" cy="181766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290" y="1342390"/>
            <a:ext cx="1600200" cy="26955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290" y="4210050"/>
            <a:ext cx="1526540" cy="2592070"/>
          </a:xfrm>
          <a:prstGeom prst="rect">
            <a:avLst/>
          </a:prstGeom>
        </p:spPr>
      </p:pic>
      <p:sp>
        <p:nvSpPr>
          <p:cNvPr id="30" name="右箭头 20"/>
          <p:cNvSpPr/>
          <p:nvPr/>
        </p:nvSpPr>
        <p:spPr>
          <a:xfrm>
            <a:off x="6327140" y="4004310"/>
            <a:ext cx="1454150" cy="19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右箭头 20"/>
          <p:cNvSpPr/>
          <p:nvPr/>
        </p:nvSpPr>
        <p:spPr>
          <a:xfrm flipV="1">
            <a:off x="9381490" y="4010660"/>
            <a:ext cx="1054100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370955" y="36360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付款成功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1566190" y="338833"/>
            <a:ext cx="338090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用户场景系统收款说明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774102" y="419334"/>
            <a:ext cx="604358" cy="216024"/>
            <a:chOff x="264939" y="188640"/>
            <a:chExt cx="604358" cy="216024"/>
          </a:xfrm>
        </p:grpSpPr>
        <p:sp>
          <p:nvSpPr>
            <p:cNvPr id="6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21016" y="990168"/>
            <a:ext cx="237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C</a:t>
            </a:r>
            <a:r>
              <a:rPr lang="zh-CN" altLang="en-US" b="1" dirty="0"/>
              <a:t>扫</a:t>
            </a:r>
            <a:r>
              <a:rPr lang="en-US" altLang="zh-CN" b="1" dirty="0"/>
              <a:t>B</a:t>
            </a:r>
            <a:r>
              <a:rPr lang="zh-CN" altLang="en-US" b="1" dirty="0"/>
              <a:t>模式</a:t>
            </a:r>
            <a:r>
              <a:rPr lang="zh-CN" altLang="en-US" sz="1400" dirty="0"/>
              <a:t>（客人扫商家</a:t>
            </a:r>
            <a:r>
              <a:rPr lang="zh-CN" altLang="en-US" dirty="0"/>
              <a:t>）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36" y="1991052"/>
            <a:ext cx="2896833" cy="2983069"/>
          </a:xfrm>
          <a:prstGeom prst="rect">
            <a:avLst/>
          </a:prstGeom>
        </p:spPr>
      </p:pic>
      <p:sp>
        <p:nvSpPr>
          <p:cNvPr id="25" name="右箭头 20"/>
          <p:cNvSpPr/>
          <p:nvPr/>
        </p:nvSpPr>
        <p:spPr>
          <a:xfrm>
            <a:off x="3919830" y="4670932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11393" y="223204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客人扫描静态二维码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711381" y="4023408"/>
            <a:ext cx="190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等线" panose="02010600030101010101" charset="-122"/>
                <a:ea typeface="等线" panose="02010600030101010101" charset="-122"/>
              </a:rPr>
              <a:t>客人扫描</a:t>
            </a:r>
            <a:r>
              <a:rPr lang="en-US" altLang="zh-CN" sz="1400" dirty="0">
                <a:latin typeface="等线" panose="02010600030101010101" charset="-122"/>
                <a:ea typeface="等线" panose="02010600030101010101" charset="-122"/>
              </a:rPr>
              <a:t>MIS</a:t>
            </a:r>
            <a:r>
              <a:rPr lang="zh-CN" altLang="en-US" sz="1400" dirty="0">
                <a:latin typeface="等线" panose="02010600030101010101" charset="-122"/>
                <a:ea typeface="等线" panose="02010600030101010101" charset="-122"/>
              </a:rPr>
              <a:t>集成系统生成的二维码</a:t>
            </a:r>
          </a:p>
        </p:txBody>
      </p:sp>
      <p:sp>
        <p:nvSpPr>
          <p:cNvPr id="10" name="右箭头 20"/>
          <p:cNvSpPr/>
          <p:nvPr/>
        </p:nvSpPr>
        <p:spPr>
          <a:xfrm>
            <a:off x="3919830" y="2706242"/>
            <a:ext cx="1383957" cy="12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26" name="Picture 2" descr="http://www.qhnews.com/pic/0/01/32/22/1322264_5962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43" y="1633969"/>
            <a:ext cx="2156771" cy="1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92" y="4023055"/>
            <a:ext cx="2267680" cy="1700760"/>
          </a:xfrm>
          <a:prstGeom prst="rect">
            <a:avLst/>
          </a:prstGeom>
        </p:spPr>
      </p:pic>
      <p:sp>
        <p:nvSpPr>
          <p:cNvPr id="19" name="右箭头 20"/>
          <p:cNvSpPr/>
          <p:nvPr/>
        </p:nvSpPr>
        <p:spPr>
          <a:xfrm>
            <a:off x="8190230" y="3636645"/>
            <a:ext cx="1781175" cy="17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圆角矩形 21"/>
          <p:cNvSpPr/>
          <p:nvPr/>
        </p:nvSpPr>
        <p:spPr>
          <a:xfrm>
            <a:off x="10253394" y="3349577"/>
            <a:ext cx="1260389" cy="75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41947" y="327440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输入支付密码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9"/>
          <p:cNvSpPr txBox="1"/>
          <p:nvPr/>
        </p:nvSpPr>
        <p:spPr>
          <a:xfrm>
            <a:off x="921762" y="102394"/>
            <a:ext cx="366167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系统集成方案的终端配备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308744" y="168290"/>
            <a:ext cx="604358" cy="216024"/>
            <a:chOff x="264939" y="188640"/>
            <a:chExt cx="604358" cy="216024"/>
          </a:xfrm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94855" y="2055708"/>
            <a:ext cx="3344812" cy="2814318"/>
            <a:chOff x="651109" y="2376419"/>
            <a:chExt cx="4653448" cy="3709504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 bwMode="auto">
            <a:xfrm>
              <a:off x="651109" y="2376419"/>
              <a:ext cx="4653448" cy="3709504"/>
              <a:chOff x="223" y="839"/>
              <a:chExt cx="3109" cy="2530"/>
            </a:xfrm>
          </p:grpSpPr>
          <p:sp>
            <p:nvSpPr>
              <p:cNvPr id="21" name="Freeform 5"/>
              <p:cNvSpPr/>
              <p:nvPr/>
            </p:nvSpPr>
            <p:spPr bwMode="auto">
              <a:xfrm>
                <a:off x="223" y="839"/>
                <a:ext cx="3109" cy="1927"/>
              </a:xfrm>
              <a:custGeom>
                <a:avLst/>
                <a:gdLst>
                  <a:gd name="T0" fmla="*/ 0 w 1313"/>
                  <a:gd name="T1" fmla="*/ 795 h 795"/>
                  <a:gd name="T2" fmla="*/ 0 w 1313"/>
                  <a:gd name="T3" fmla="*/ 29 h 795"/>
                  <a:gd name="T4" fmla="*/ 29 w 1313"/>
                  <a:gd name="T5" fmla="*/ 0 h 795"/>
                  <a:gd name="T6" fmla="*/ 1284 w 1313"/>
                  <a:gd name="T7" fmla="*/ 0 h 795"/>
                  <a:gd name="T8" fmla="*/ 1313 w 1313"/>
                  <a:gd name="T9" fmla="*/ 29 h 795"/>
                  <a:gd name="T10" fmla="*/ 1313 w 1313"/>
                  <a:gd name="T11" fmla="*/ 795 h 795"/>
                  <a:gd name="T12" fmla="*/ 0 w 1313"/>
                  <a:gd name="T13" fmla="*/ 79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795">
                    <a:moveTo>
                      <a:pt x="0" y="795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284" y="0"/>
                      <a:pt x="1284" y="0"/>
                      <a:pt x="1284" y="0"/>
                    </a:cubicBezTo>
                    <a:cubicBezTo>
                      <a:pt x="1300" y="0"/>
                      <a:pt x="1313" y="13"/>
                      <a:pt x="1313" y="29"/>
                    </a:cubicBezTo>
                    <a:cubicBezTo>
                      <a:pt x="1313" y="795"/>
                      <a:pt x="1313" y="795"/>
                      <a:pt x="1313" y="795"/>
                    </a:cubicBezTo>
                    <a:lnTo>
                      <a:pt x="0" y="7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223" y="2766"/>
                <a:ext cx="3109" cy="139"/>
              </a:xfrm>
              <a:custGeom>
                <a:avLst/>
                <a:gdLst>
                  <a:gd name="T0" fmla="*/ 1284 w 1313"/>
                  <a:gd name="T1" fmla="*/ 118 h 118"/>
                  <a:gd name="T2" fmla="*/ 29 w 1313"/>
                  <a:gd name="T3" fmla="*/ 118 h 118"/>
                  <a:gd name="T4" fmla="*/ 0 w 1313"/>
                  <a:gd name="T5" fmla="*/ 89 h 118"/>
                  <a:gd name="T6" fmla="*/ 0 w 1313"/>
                  <a:gd name="T7" fmla="*/ 0 h 118"/>
                  <a:gd name="T8" fmla="*/ 1313 w 1313"/>
                  <a:gd name="T9" fmla="*/ 0 h 118"/>
                  <a:gd name="T10" fmla="*/ 1313 w 1313"/>
                  <a:gd name="T11" fmla="*/ 89 h 118"/>
                  <a:gd name="T12" fmla="*/ 1284 w 1313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118">
                    <a:moveTo>
                      <a:pt x="1284" y="118"/>
                    </a:moveTo>
                    <a:cubicBezTo>
                      <a:pt x="29" y="118"/>
                      <a:pt x="29" y="118"/>
                      <a:pt x="29" y="118"/>
                    </a:cubicBezTo>
                    <a:cubicBezTo>
                      <a:pt x="13" y="118"/>
                      <a:pt x="0" y="105"/>
                      <a:pt x="0" y="8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13" y="89"/>
                      <a:pt x="1313" y="89"/>
                      <a:pt x="1313" y="89"/>
                    </a:cubicBezTo>
                    <a:cubicBezTo>
                      <a:pt x="1313" y="105"/>
                      <a:pt x="1300" y="118"/>
                      <a:pt x="1284" y="11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1284" y="2905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1284" y="2993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1793" y="882"/>
                <a:ext cx="30" cy="33"/>
              </a:xfrm>
              <a:prstGeom prst="ellipse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318" y="960"/>
                <a:ext cx="2919" cy="1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7" name="同心圆 16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95179" y="2863865"/>
            <a:ext cx="2299676" cy="1199101"/>
            <a:chOff x="2044423" y="2852087"/>
            <a:chExt cx="2299676" cy="1199101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044424" y="2852087"/>
              <a:ext cx="0" cy="392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044424" y="3244132"/>
              <a:ext cx="2299675" cy="1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044423" y="3667982"/>
              <a:ext cx="2299675" cy="1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044423" y="3659143"/>
              <a:ext cx="0" cy="392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922320" y="2100118"/>
            <a:ext cx="22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扫码盒：实现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86482" y="6203138"/>
            <a:ext cx="399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银联键盘式刷卡机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实现刷卡收款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913423" y="2396219"/>
            <a:ext cx="264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打印机：打印交易小票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59" y="625693"/>
            <a:ext cx="1994218" cy="165882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717745" y="3699809"/>
            <a:ext cx="2277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连接（可用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转换）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5" y="520994"/>
            <a:ext cx="1740398" cy="1565886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248306" y="91279"/>
            <a:ext cx="399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扫码盒和刷卡机均由银联商务提供）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39" y="4071287"/>
            <a:ext cx="1897778" cy="20492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97" y="4127195"/>
            <a:ext cx="2267680" cy="1700760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 flipV="1">
            <a:off x="7339666" y="3240481"/>
            <a:ext cx="2140890" cy="274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9480556" y="2845311"/>
            <a:ext cx="0" cy="392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7339666" y="3683838"/>
            <a:ext cx="2140890" cy="274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9480556" y="3679760"/>
            <a:ext cx="0" cy="392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075441" y="6120516"/>
            <a:ext cx="43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客显屏：显示支付二维码、显示账单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28152" y="2835880"/>
            <a:ext cx="18771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32"/>
          <p:cNvSpPr txBox="1">
            <a:spLocks noChangeArrowheads="1"/>
          </p:cNvSpPr>
          <p:nvPr/>
        </p:nvSpPr>
        <p:spPr bwMode="auto">
          <a:xfrm>
            <a:off x="5909059" y="5566978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36" name="PA_MH_Entry_1">
            <a:hlinkClick r:id="rId18" action="ppaction://hlinksldjump"/>
          </p:cNvPr>
          <p:cNvSpPr/>
          <p:nvPr>
            <p:custDataLst>
              <p:tags r:id="rId1"/>
            </p:custDataLst>
          </p:nvPr>
        </p:nvSpPr>
        <p:spPr>
          <a:xfrm>
            <a:off x="2798452" y="1133278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移动支付产品介绍</a:t>
            </a:r>
          </a:p>
        </p:txBody>
      </p:sp>
      <p:sp>
        <p:nvSpPr>
          <p:cNvPr id="40" name="PA_MH_Number_1">
            <a:hlinkClick r:id="rId18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5588984" y="1078300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PA_MH_Entry_2">
            <a:hlinkClick r:id="rId19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656469" y="2033379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支付类型及方式</a:t>
            </a:r>
          </a:p>
        </p:txBody>
      </p:sp>
      <p:sp>
        <p:nvSpPr>
          <p:cNvPr id="42" name="PA_MH_Number_2">
            <a:hlinkClick r:id="rId19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6303195" y="1968160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PA_MH_Entry_3">
            <a:hlinkClick r:id="rId20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528453" y="3460840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对账方式</a:t>
            </a:r>
          </a:p>
        </p:txBody>
      </p:sp>
      <p:sp>
        <p:nvSpPr>
          <p:cNvPr id="45" name="PA_MH_Number_3">
            <a:hlinkClick r:id="rId20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397334" y="3402679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PA_MH_Entry_4">
            <a:hlinkClick r:id="rId21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2820772" y="2788981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设备方案</a:t>
            </a:r>
          </a:p>
        </p:txBody>
      </p:sp>
      <p:sp>
        <p:nvSpPr>
          <p:cNvPr id="48" name="PA_MH_Number_4">
            <a:hlinkClick r:id="rId21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5769269" y="2779543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PA_MH_Others_1"/>
          <p:cNvSpPr/>
          <p:nvPr>
            <p:custDataLst>
              <p:tags r:id="rId9"/>
            </p:custDataLst>
          </p:nvPr>
        </p:nvSpPr>
        <p:spPr>
          <a:xfrm rot="16200000">
            <a:off x="7430709" y="3187269"/>
            <a:ext cx="3460074" cy="60087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3200" spc="5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3200" spc="5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PA_MH_Others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66431" y="2828626"/>
            <a:ext cx="55721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</a:p>
        </p:txBody>
      </p:sp>
      <p:sp>
        <p:nvSpPr>
          <p:cNvPr id="52" name="PA_MH_Entry_4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2834319" y="4170420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费率说明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PA_MH_Number_4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5712141" y="4104560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PA_MH_Entry_4">
            <a:hlinkClick r:id="rId21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528453" y="4865097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开通流程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PA_MH_Number_4">
            <a:hlinkClick r:id="rId21" action="ppaction://hlinksldjump"/>
          </p:cNvPr>
          <p:cNvSpPr/>
          <p:nvPr>
            <p:custDataLst>
              <p:tags r:id="rId14"/>
            </p:custDataLst>
          </p:nvPr>
        </p:nvSpPr>
        <p:spPr>
          <a:xfrm>
            <a:off x="6246067" y="4837198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17" name="PA_MH_Entry_4">
            <a:hlinkClick r:id="rId21" action="ppaction://hlinksldjump"/>
          </p:cNvPr>
          <p:cNvSpPr/>
          <p:nvPr>
            <p:custDataLst>
              <p:tags r:id="rId15"/>
            </p:custDataLst>
          </p:nvPr>
        </p:nvSpPr>
        <p:spPr>
          <a:xfrm>
            <a:off x="2820772" y="5544559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MH_Number_4">
            <a:hlinkClick r:id="rId21" action="ppaction://hlinksldjump"/>
          </p:cNvPr>
          <p:cNvSpPr/>
          <p:nvPr>
            <p:custDataLst>
              <p:tags r:id="rId16"/>
            </p:custDataLst>
          </p:nvPr>
        </p:nvSpPr>
        <p:spPr>
          <a:xfrm>
            <a:off x="5467498" y="5478381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9"/>
          <p:cNvSpPr txBox="1"/>
          <p:nvPr/>
        </p:nvSpPr>
        <p:spPr>
          <a:xfrm>
            <a:off x="927090" y="195372"/>
            <a:ext cx="366167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独立移动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135002" y="275873"/>
            <a:ext cx="604358" cy="216024"/>
            <a:chOff x="264939" y="188640"/>
            <a:chExt cx="604358" cy="216024"/>
          </a:xfrm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2" y="953473"/>
            <a:ext cx="2393582" cy="5160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75" y="762974"/>
            <a:ext cx="3330690" cy="1837352"/>
          </a:xfrm>
          <a:prstGeom prst="rect">
            <a:avLst/>
          </a:prstGeom>
        </p:spPr>
      </p:pic>
      <p:sp>
        <p:nvSpPr>
          <p:cNvPr id="57" name="左大括号 56"/>
          <p:cNvSpPr/>
          <p:nvPr/>
        </p:nvSpPr>
        <p:spPr>
          <a:xfrm>
            <a:off x="3524794" y="1920856"/>
            <a:ext cx="1203670" cy="3632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0" name="Picture 4" descr="https://timgsa.baidu.com/timg?image&amp;quality=80&amp;size=b9999_10000&amp;sec=1516262441987&amp;di=964c59ddc63273b29bcb6435542558c3&amp;imgtype=0&amp;src=http%3A%2F%2Fupload.chinaz.com%2F2014%2F1125%2F14168800563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58" y="3760453"/>
            <a:ext cx="3330690" cy="23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圆角矩形 21"/>
          <p:cNvSpPr/>
          <p:nvPr/>
        </p:nvSpPr>
        <p:spPr>
          <a:xfrm>
            <a:off x="5656544" y="2789998"/>
            <a:ext cx="21911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21"/>
          <p:cNvSpPr/>
          <p:nvPr/>
        </p:nvSpPr>
        <p:spPr>
          <a:xfrm>
            <a:off x="5684094" y="6352163"/>
            <a:ext cx="216410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支持刷卡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9"/>
          <p:cNvSpPr txBox="1"/>
          <p:nvPr/>
        </p:nvSpPr>
        <p:spPr>
          <a:xfrm>
            <a:off x="935726" y="90616"/>
            <a:ext cx="260654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外卡支持种类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13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4" y="726572"/>
            <a:ext cx="1819048" cy="1165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4" y="3500530"/>
            <a:ext cx="1819048" cy="1132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9" y="825451"/>
            <a:ext cx="2794000" cy="194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34" y="2524794"/>
            <a:ext cx="1819048" cy="11575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734" y="4424304"/>
            <a:ext cx="1819048" cy="11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6" y="523301"/>
            <a:ext cx="2393582" cy="5160563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3131446" y="2094932"/>
            <a:ext cx="1504164" cy="68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" idx="3"/>
          </p:cNvCxnSpPr>
          <p:nvPr/>
        </p:nvCxnSpPr>
        <p:spPr>
          <a:xfrm flipV="1">
            <a:off x="3257432" y="3896268"/>
            <a:ext cx="1378178" cy="17064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679053" y="1674838"/>
            <a:ext cx="1504164" cy="68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679053" y="2991939"/>
            <a:ext cx="1504164" cy="1167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591924" y="4628916"/>
            <a:ext cx="1591293" cy="18428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438384" y="2865662"/>
            <a:ext cx="142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VISA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9557" y="4813196"/>
            <a:ext cx="32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American Express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（运通）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862680" y="2023939"/>
            <a:ext cx="263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Diners Card(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大莱）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862680" y="388224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MasterCard(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万事达）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463992" y="5707435"/>
            <a:ext cx="142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JCB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86363" y="6498886"/>
            <a:ext cx="4205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开通外卡机器需要客户提供证件材料进行申请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03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5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6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672011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设备方案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6801" y="1335622"/>
            <a:ext cx="6096000" cy="3008901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       备：银联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使用人群：客户、非客户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使用方式：单独使用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扫描方式：</a:t>
            </a:r>
          </a:p>
          <a:p>
            <a:pPr lvl="1">
              <a:lnSpc>
                <a:spcPct val="150000"/>
              </a:lnSpc>
              <a:buClr>
                <a:srgbClr val="6DA9D8"/>
              </a:buClr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1.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刷卡支付。</a:t>
            </a: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A9D8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2.B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，通过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机扫描消费者手机付款码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        3.C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，消费者手机扫描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机上的二维码。</a:t>
            </a:r>
          </a:p>
          <a:p>
            <a:pPr lvl="1">
              <a:lnSpc>
                <a:spcPct val="150000"/>
              </a:lnSpc>
              <a:buClr>
                <a:srgbClr val="6DA9D8"/>
              </a:buClr>
            </a:pP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21" y="770174"/>
            <a:ext cx="5351832" cy="3008901"/>
          </a:xfrm>
          <a:prstGeom prst="rect">
            <a:avLst/>
          </a:prstGeom>
        </p:spPr>
      </p:pic>
      <p:sp>
        <p:nvSpPr>
          <p:cNvPr id="12" name="淘宝网Chenying0907出品 9"/>
          <p:cNvSpPr txBox="1"/>
          <p:nvPr/>
        </p:nvSpPr>
        <p:spPr>
          <a:xfrm>
            <a:off x="872543" y="136487"/>
            <a:ext cx="260654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端设备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淘宝网Chenying0907出品 7"/>
          <p:cNvGrpSpPr/>
          <p:nvPr/>
        </p:nvGrpSpPr>
        <p:grpSpPr>
          <a:xfrm>
            <a:off x="80455" y="216988"/>
            <a:ext cx="604358" cy="216024"/>
            <a:chOff x="264939" y="188640"/>
            <a:chExt cx="604358" cy="216024"/>
          </a:xfrm>
        </p:grpSpPr>
        <p:sp>
          <p:nvSpPr>
            <p:cNvPr id="14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7" y="4733201"/>
            <a:ext cx="4814499" cy="19995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232" y="4909971"/>
            <a:ext cx="4165880" cy="17241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70" y="4811379"/>
            <a:ext cx="4381847" cy="1724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83" y="513513"/>
            <a:ext cx="2935419" cy="37741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图为银联商务提供设备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9"/>
          <p:cNvSpPr txBox="1"/>
          <p:nvPr/>
        </p:nvSpPr>
        <p:spPr>
          <a:xfrm>
            <a:off x="927089" y="305075"/>
            <a:ext cx="3012819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终端设备介绍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网Chenying0907出品 7"/>
          <p:cNvGrpSpPr/>
          <p:nvPr/>
        </p:nvGrpSpPr>
        <p:grpSpPr>
          <a:xfrm>
            <a:off x="135002" y="385576"/>
            <a:ext cx="604358" cy="216024"/>
            <a:chOff x="264939" y="188640"/>
            <a:chExt cx="604358" cy="216024"/>
          </a:xfrm>
        </p:grpSpPr>
        <p:sp>
          <p:nvSpPr>
            <p:cNvPr id="13" name="燕尾形 1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41001" y="89572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       备：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使用人群：客户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扫描方式：</a:t>
            </a:r>
          </a:p>
          <a:p>
            <a:pPr lvl="1">
              <a:lnSpc>
                <a:spcPct val="150000"/>
              </a:lnSpc>
              <a:buClr>
                <a:srgbClr val="6DA9D8"/>
              </a:buClr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1.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刷卡支付。</a:t>
            </a: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A9D8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2.B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，通过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机扫描消费者手机付款码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b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3.C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，消费者手机扫描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机上的二维码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A9D8"/>
              </a:buClr>
              <a:buFont typeface="Wingdings" panose="05000000000000000000" charset="0"/>
              <a:buNone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A9D8"/>
              </a:buClr>
              <a:buFont typeface="Wingdings" panose="05000000000000000000" charset="0"/>
              <a:buNone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硬件费用</a:t>
            </a:r>
          </a:p>
          <a:p>
            <a:pPr marL="791845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    具：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91845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打印纸 ：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91845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    量：商户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自行承担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91845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流量费：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91845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流量额：每月不限流量</a:t>
            </a:r>
          </a:p>
          <a:p>
            <a:pPr lvl="1">
              <a:lnSpc>
                <a:spcPct val="150000"/>
              </a:lnSpc>
              <a:buClr>
                <a:srgbClr val="6DA9D8"/>
              </a:buClr>
            </a:pP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9360" y="5917835"/>
            <a:ext cx="682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银联将提供相应的移动</a:t>
            </a:r>
            <a:r>
              <a:rPr lang="en-US" altLang="zh-CN" dirty="0">
                <a:solidFill>
                  <a:srgbClr val="FF0000"/>
                </a:solidFill>
              </a:rPr>
              <a:t>POS</a:t>
            </a:r>
            <a:r>
              <a:rPr lang="zh-CN" altLang="en-US" dirty="0">
                <a:solidFill>
                  <a:srgbClr val="FF0000"/>
                </a:solidFill>
              </a:rPr>
              <a:t>通机具，功能及支持能力范围一致，实际供配备商户已银联为准。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9"/>
          <p:cNvSpPr txBox="1"/>
          <p:nvPr/>
        </p:nvSpPr>
        <p:spPr>
          <a:xfrm>
            <a:off x="799914" y="218865"/>
            <a:ext cx="297125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系统设备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淘宝网Chenying0907出品 7"/>
          <p:cNvGrpSpPr/>
          <p:nvPr/>
        </p:nvGrpSpPr>
        <p:grpSpPr>
          <a:xfrm>
            <a:off x="7826" y="299366"/>
            <a:ext cx="604358" cy="216024"/>
            <a:chOff x="264939" y="188640"/>
            <a:chExt cx="604358" cy="216024"/>
          </a:xfrm>
        </p:grpSpPr>
        <p:sp>
          <p:nvSpPr>
            <p:cNvPr id="5" name="燕尾形 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08287" y="2172179"/>
            <a:ext cx="3344812" cy="2814318"/>
            <a:chOff x="651109" y="2376419"/>
            <a:chExt cx="4653448" cy="3709504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651109" y="2376419"/>
              <a:ext cx="4653448" cy="3709504"/>
              <a:chOff x="223" y="839"/>
              <a:chExt cx="3109" cy="2530"/>
            </a:xfrm>
          </p:grpSpPr>
          <p:sp>
            <p:nvSpPr>
              <p:cNvPr id="16" name="Freeform 5"/>
              <p:cNvSpPr/>
              <p:nvPr/>
            </p:nvSpPr>
            <p:spPr bwMode="auto">
              <a:xfrm>
                <a:off x="223" y="839"/>
                <a:ext cx="3109" cy="1927"/>
              </a:xfrm>
              <a:custGeom>
                <a:avLst/>
                <a:gdLst>
                  <a:gd name="T0" fmla="*/ 0 w 1313"/>
                  <a:gd name="T1" fmla="*/ 795 h 795"/>
                  <a:gd name="T2" fmla="*/ 0 w 1313"/>
                  <a:gd name="T3" fmla="*/ 29 h 795"/>
                  <a:gd name="T4" fmla="*/ 29 w 1313"/>
                  <a:gd name="T5" fmla="*/ 0 h 795"/>
                  <a:gd name="T6" fmla="*/ 1284 w 1313"/>
                  <a:gd name="T7" fmla="*/ 0 h 795"/>
                  <a:gd name="T8" fmla="*/ 1313 w 1313"/>
                  <a:gd name="T9" fmla="*/ 29 h 795"/>
                  <a:gd name="T10" fmla="*/ 1313 w 1313"/>
                  <a:gd name="T11" fmla="*/ 795 h 795"/>
                  <a:gd name="T12" fmla="*/ 0 w 1313"/>
                  <a:gd name="T13" fmla="*/ 79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795">
                    <a:moveTo>
                      <a:pt x="0" y="795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284" y="0"/>
                      <a:pt x="1284" y="0"/>
                      <a:pt x="1284" y="0"/>
                    </a:cubicBezTo>
                    <a:cubicBezTo>
                      <a:pt x="1300" y="0"/>
                      <a:pt x="1313" y="13"/>
                      <a:pt x="1313" y="29"/>
                    </a:cubicBezTo>
                    <a:cubicBezTo>
                      <a:pt x="1313" y="795"/>
                      <a:pt x="1313" y="795"/>
                      <a:pt x="1313" y="795"/>
                    </a:cubicBezTo>
                    <a:lnTo>
                      <a:pt x="0" y="7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223" y="2766"/>
                <a:ext cx="3109" cy="139"/>
              </a:xfrm>
              <a:custGeom>
                <a:avLst/>
                <a:gdLst>
                  <a:gd name="T0" fmla="*/ 1284 w 1313"/>
                  <a:gd name="T1" fmla="*/ 118 h 118"/>
                  <a:gd name="T2" fmla="*/ 29 w 1313"/>
                  <a:gd name="T3" fmla="*/ 118 h 118"/>
                  <a:gd name="T4" fmla="*/ 0 w 1313"/>
                  <a:gd name="T5" fmla="*/ 89 h 118"/>
                  <a:gd name="T6" fmla="*/ 0 w 1313"/>
                  <a:gd name="T7" fmla="*/ 0 h 118"/>
                  <a:gd name="T8" fmla="*/ 1313 w 1313"/>
                  <a:gd name="T9" fmla="*/ 0 h 118"/>
                  <a:gd name="T10" fmla="*/ 1313 w 1313"/>
                  <a:gd name="T11" fmla="*/ 89 h 118"/>
                  <a:gd name="T12" fmla="*/ 1284 w 1313"/>
                  <a:gd name="T13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3" h="118">
                    <a:moveTo>
                      <a:pt x="1284" y="118"/>
                    </a:moveTo>
                    <a:cubicBezTo>
                      <a:pt x="29" y="118"/>
                      <a:pt x="29" y="118"/>
                      <a:pt x="29" y="118"/>
                    </a:cubicBezTo>
                    <a:cubicBezTo>
                      <a:pt x="13" y="118"/>
                      <a:pt x="0" y="105"/>
                      <a:pt x="0" y="8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13" y="89"/>
                      <a:pt x="1313" y="89"/>
                      <a:pt x="1313" y="89"/>
                    </a:cubicBezTo>
                    <a:cubicBezTo>
                      <a:pt x="1313" y="105"/>
                      <a:pt x="1300" y="118"/>
                      <a:pt x="1284" y="11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Freeform 7"/>
              <p:cNvSpPr/>
              <p:nvPr/>
            </p:nvSpPr>
            <p:spPr bwMode="auto">
              <a:xfrm>
                <a:off x="1284" y="2905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>
                <a:off x="1284" y="2993"/>
                <a:ext cx="1041" cy="376"/>
              </a:xfrm>
              <a:custGeom>
                <a:avLst/>
                <a:gdLst>
                  <a:gd name="T0" fmla="*/ 0 w 1041"/>
                  <a:gd name="T1" fmla="*/ 376 h 376"/>
                  <a:gd name="T2" fmla="*/ 0 w 1041"/>
                  <a:gd name="T3" fmla="*/ 338 h 376"/>
                  <a:gd name="T4" fmla="*/ 120 w 1041"/>
                  <a:gd name="T5" fmla="*/ 324 h 376"/>
                  <a:gd name="T6" fmla="*/ 206 w 1041"/>
                  <a:gd name="T7" fmla="*/ 0 h 376"/>
                  <a:gd name="T8" fmla="*/ 833 w 1041"/>
                  <a:gd name="T9" fmla="*/ 0 h 376"/>
                  <a:gd name="T10" fmla="*/ 918 w 1041"/>
                  <a:gd name="T11" fmla="*/ 324 h 376"/>
                  <a:gd name="T12" fmla="*/ 1041 w 1041"/>
                  <a:gd name="T13" fmla="*/ 338 h 376"/>
                  <a:gd name="T14" fmla="*/ 1041 w 1041"/>
                  <a:gd name="T15" fmla="*/ 376 h 376"/>
                  <a:gd name="T16" fmla="*/ 0 w 1041"/>
                  <a:gd name="T17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1" h="376">
                    <a:moveTo>
                      <a:pt x="0" y="376"/>
                    </a:moveTo>
                    <a:lnTo>
                      <a:pt x="0" y="338"/>
                    </a:lnTo>
                    <a:lnTo>
                      <a:pt x="120" y="324"/>
                    </a:lnTo>
                    <a:lnTo>
                      <a:pt x="206" y="0"/>
                    </a:lnTo>
                    <a:lnTo>
                      <a:pt x="833" y="0"/>
                    </a:lnTo>
                    <a:lnTo>
                      <a:pt x="918" y="324"/>
                    </a:lnTo>
                    <a:lnTo>
                      <a:pt x="1041" y="338"/>
                    </a:lnTo>
                    <a:lnTo>
                      <a:pt x="1041" y="376"/>
                    </a:lnTo>
                    <a:lnTo>
                      <a:pt x="0" y="37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1793" y="882"/>
                <a:ext cx="30" cy="33"/>
              </a:xfrm>
              <a:prstGeom prst="ellipse">
                <a:avLst/>
              </a:pr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18" y="960"/>
                <a:ext cx="2919" cy="1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Freeform 11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Freeform 12"/>
              <p:cNvSpPr/>
              <p:nvPr/>
            </p:nvSpPr>
            <p:spPr bwMode="auto">
              <a:xfrm>
                <a:off x="1478" y="2993"/>
                <a:ext cx="651" cy="61"/>
              </a:xfrm>
              <a:custGeom>
                <a:avLst/>
                <a:gdLst>
                  <a:gd name="T0" fmla="*/ 639 w 651"/>
                  <a:gd name="T1" fmla="*/ 0 h 61"/>
                  <a:gd name="T2" fmla="*/ 12 w 651"/>
                  <a:gd name="T3" fmla="*/ 0 h 61"/>
                  <a:gd name="T4" fmla="*/ 0 w 651"/>
                  <a:gd name="T5" fmla="*/ 61 h 61"/>
                  <a:gd name="T6" fmla="*/ 651 w 651"/>
                  <a:gd name="T7" fmla="*/ 61 h 61"/>
                  <a:gd name="T8" fmla="*/ 639 w 651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61">
                    <a:moveTo>
                      <a:pt x="639" y="0"/>
                    </a:moveTo>
                    <a:lnTo>
                      <a:pt x="12" y="0"/>
                    </a:lnTo>
                    <a:lnTo>
                      <a:pt x="0" y="61"/>
                    </a:lnTo>
                    <a:lnTo>
                      <a:pt x="651" y="61"/>
                    </a:lnTo>
                    <a:lnTo>
                      <a:pt x="6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8" name="同心圆 47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08611" y="2980336"/>
            <a:ext cx="2299676" cy="1199101"/>
            <a:chOff x="2044423" y="2852087"/>
            <a:chExt cx="2299676" cy="1199101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2044424" y="2852087"/>
              <a:ext cx="0" cy="392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044424" y="3244132"/>
              <a:ext cx="2299675" cy="1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2044423" y="3667982"/>
              <a:ext cx="2299675" cy="159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044423" y="3659143"/>
              <a:ext cx="0" cy="3920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4989346" y="2980336"/>
            <a:ext cx="187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7503" y="2374856"/>
            <a:ext cx="29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扫码盒： 由银联免费提供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38578" y="6281044"/>
            <a:ext cx="339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刷卡机：由银联免费提供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575190" y="2371866"/>
            <a:ext cx="360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打印机：若客户需要打印小票，需自行配备（已配备打印机的，无需额外配备）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81" y="685649"/>
            <a:ext cx="1994218" cy="1658827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2" y="685520"/>
            <a:ext cx="1740398" cy="156588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42" y="4188276"/>
            <a:ext cx="1978276" cy="2136151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42" y="4359835"/>
            <a:ext cx="2267680" cy="1700760"/>
          </a:xfrm>
          <a:prstGeom prst="rect">
            <a:avLst/>
          </a:prstGeom>
        </p:spPr>
      </p:pic>
      <p:cxnSp>
        <p:nvCxnSpPr>
          <p:cNvPr id="64" name="直接连接符 63"/>
          <p:cNvCxnSpPr/>
          <p:nvPr/>
        </p:nvCxnSpPr>
        <p:spPr>
          <a:xfrm flipV="1">
            <a:off x="7553098" y="3356952"/>
            <a:ext cx="2140890" cy="274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553098" y="3800309"/>
            <a:ext cx="2140890" cy="274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9693988" y="3796231"/>
            <a:ext cx="0" cy="392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9693988" y="3218371"/>
            <a:ext cx="0" cy="169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407473" y="6324859"/>
            <a:ext cx="33922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客显屏：由免费提供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04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1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2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672011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对账方式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9"/>
          <p:cNvSpPr txBox="1"/>
          <p:nvPr/>
        </p:nvSpPr>
        <p:spPr>
          <a:xfrm>
            <a:off x="935726" y="90616"/>
            <a:ext cx="30979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查账对账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74937" y="2024412"/>
            <a:ext cx="3013627" cy="3013627"/>
            <a:chOff x="4375997" y="2004961"/>
            <a:chExt cx="3419578" cy="3419578"/>
          </a:xfrm>
        </p:grpSpPr>
        <p:sp>
          <p:nvSpPr>
            <p:cNvPr id="8" name="椭圆 7"/>
            <p:cNvSpPr/>
            <p:nvPr/>
          </p:nvSpPr>
          <p:spPr>
            <a:xfrm rot="2700000">
              <a:off x="4378802" y="2940279"/>
              <a:ext cx="3419578" cy="1548942"/>
            </a:xfrm>
            <a:prstGeom prst="ellipse">
              <a:avLst/>
            </a:prstGeom>
            <a:noFill/>
            <a:ln w="19050" cap="rnd">
              <a:solidFill>
                <a:srgbClr val="40404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rgbClr val="13273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8100000">
              <a:off x="4375997" y="2937475"/>
              <a:ext cx="3419578" cy="1548942"/>
            </a:xfrm>
            <a:prstGeom prst="ellipse">
              <a:avLst/>
            </a:prstGeom>
            <a:noFill/>
            <a:ln w="19050" cap="rnd">
              <a:solidFill>
                <a:srgbClr val="40404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rgbClr val="13273F"/>
                </a:solidFill>
              </a:endParaRPr>
            </a:p>
          </p:txBody>
        </p:sp>
      </p:grpSp>
      <p:sp>
        <p:nvSpPr>
          <p:cNvPr id="10" name="流程图: 决策 9"/>
          <p:cNvSpPr/>
          <p:nvPr/>
        </p:nvSpPr>
        <p:spPr>
          <a:xfrm>
            <a:off x="4809860" y="1509496"/>
            <a:ext cx="1318936" cy="1318936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决策 14"/>
          <p:cNvSpPr/>
          <p:nvPr/>
        </p:nvSpPr>
        <p:spPr>
          <a:xfrm>
            <a:off x="6115517" y="2815153"/>
            <a:ext cx="1318936" cy="1318936"/>
          </a:xfrm>
          <a:prstGeom prst="flowChartDecision">
            <a:avLst/>
          </a:prstGeom>
          <a:solidFill>
            <a:srgbClr val="40404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流程图: 决策 15"/>
          <p:cNvSpPr/>
          <p:nvPr/>
        </p:nvSpPr>
        <p:spPr>
          <a:xfrm>
            <a:off x="4854139" y="3790781"/>
            <a:ext cx="1318936" cy="1318936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36858" y="988508"/>
            <a:ext cx="1797140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pPr algn="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对账明细查询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73739" y="6117324"/>
            <a:ext cx="533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多个对账平台                    拥有统一对账平台</a:t>
            </a:r>
          </a:p>
        </p:txBody>
      </p:sp>
      <p:sp>
        <p:nvSpPr>
          <p:cNvPr id="2" name="右箭头 1"/>
          <p:cNvSpPr/>
          <p:nvPr/>
        </p:nvSpPr>
        <p:spPr>
          <a:xfrm>
            <a:off x="4668019" y="6239095"/>
            <a:ext cx="1157746" cy="125789"/>
          </a:xfrm>
          <a:prstGeom prst="rightArrow">
            <a:avLst/>
          </a:prstGeom>
          <a:solidFill>
            <a:srgbClr val="ED7D31"/>
          </a:solidFill>
          <a:ln>
            <a:solidFill>
              <a:srgbClr val="FFB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决策 22"/>
          <p:cNvSpPr/>
          <p:nvPr/>
        </p:nvSpPr>
        <p:spPr>
          <a:xfrm>
            <a:off x="3533658" y="2855334"/>
            <a:ext cx="1318936" cy="1318936"/>
          </a:xfrm>
          <a:prstGeom prst="flowChartDecision">
            <a:avLst/>
          </a:prstGeom>
          <a:solidFill>
            <a:srgbClr val="404040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05049" y="3280978"/>
            <a:ext cx="1797140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pPr algn="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对账单下载</a:t>
            </a: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34453" y="3280978"/>
            <a:ext cx="1797140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pPr algn="r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实时交易查询</a:t>
            </a: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23781" y="5334504"/>
            <a:ext cx="2379652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300"/>
              </a:lnSpc>
              <a:defRPr sz="1200"/>
            </a:lvl1pPr>
          </a:lstStyle>
          <a:p>
            <a:pPr algn="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资金结算状态查询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9"/>
          <p:cNvSpPr txBox="1"/>
          <p:nvPr/>
        </p:nvSpPr>
        <p:spPr>
          <a:xfrm>
            <a:off x="927090" y="669762"/>
            <a:ext cx="260654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商户对账平台</a:t>
            </a:r>
          </a:p>
        </p:txBody>
      </p:sp>
      <p:grpSp>
        <p:nvGrpSpPr>
          <p:cNvPr id="4" name="淘宝网Chenying0907出品 7"/>
          <p:cNvGrpSpPr/>
          <p:nvPr/>
        </p:nvGrpSpPr>
        <p:grpSpPr>
          <a:xfrm>
            <a:off x="135002" y="750263"/>
            <a:ext cx="604358" cy="216024"/>
            <a:chOff x="264939" y="188640"/>
            <a:chExt cx="604358" cy="216024"/>
          </a:xfrm>
        </p:grpSpPr>
        <p:sp>
          <p:nvSpPr>
            <p:cNvPr id="5" name="燕尾形 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97" y="1582278"/>
            <a:ext cx="5056315" cy="4218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6923575" y="2470259"/>
            <a:ext cx="42618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9050382" y="2225998"/>
            <a:ext cx="7952" cy="1168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923410" y="2799189"/>
            <a:ext cx="0" cy="5963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1073064" y="2798996"/>
            <a:ext cx="0" cy="5963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785276" y="1453630"/>
            <a:ext cx="1828800" cy="46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我要对账</a:t>
            </a:r>
          </a:p>
        </p:txBody>
      </p:sp>
      <p:sp>
        <p:nvSpPr>
          <p:cNvPr id="21" name="矩形 20"/>
          <p:cNvSpPr/>
          <p:nvPr/>
        </p:nvSpPr>
        <p:spPr>
          <a:xfrm>
            <a:off x="6266296" y="3818241"/>
            <a:ext cx="1518698" cy="446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</a:p>
        </p:txBody>
      </p:sp>
      <p:sp>
        <p:nvSpPr>
          <p:cNvPr id="22" name="矩形 21"/>
          <p:cNvSpPr/>
          <p:nvPr/>
        </p:nvSpPr>
        <p:spPr>
          <a:xfrm>
            <a:off x="8218568" y="3818301"/>
            <a:ext cx="1518698" cy="446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支付宝</a:t>
            </a:r>
          </a:p>
        </p:txBody>
      </p:sp>
      <p:sp>
        <p:nvSpPr>
          <p:cNvPr id="23" name="矩形 22"/>
          <p:cNvSpPr/>
          <p:nvPr/>
        </p:nvSpPr>
        <p:spPr>
          <a:xfrm>
            <a:off x="10172125" y="3818240"/>
            <a:ext cx="1518698" cy="446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银行卡</a:t>
            </a:r>
          </a:p>
        </p:txBody>
      </p:sp>
      <p:sp>
        <p:nvSpPr>
          <p:cNvPr id="25" name="矩形 24"/>
          <p:cNvSpPr/>
          <p:nvPr/>
        </p:nvSpPr>
        <p:spPr>
          <a:xfrm>
            <a:off x="6702581" y="5632568"/>
            <a:ext cx="4261898" cy="598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三种支付方式统一对账平台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9083040" y="4491355"/>
            <a:ext cx="3175" cy="979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淘宝网Chenying0907出品 9"/>
          <p:cNvSpPr txBox="1"/>
          <p:nvPr/>
        </p:nvSpPr>
        <p:spPr>
          <a:xfrm>
            <a:off x="901458" y="-53171"/>
            <a:ext cx="260654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商户对账平台</a:t>
            </a:r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109370" y="27330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5" y="722669"/>
            <a:ext cx="5825237" cy="38706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030" y="687897"/>
            <a:ext cx="5652601" cy="3778416"/>
          </a:xfrm>
          <a:prstGeom prst="rect">
            <a:avLst/>
          </a:prstGeom>
        </p:spPr>
      </p:pic>
      <p:sp>
        <p:nvSpPr>
          <p:cNvPr id="13" name="圆角矩形 21"/>
          <p:cNvSpPr/>
          <p:nvPr/>
        </p:nvSpPr>
        <p:spPr>
          <a:xfrm>
            <a:off x="1923672" y="4741053"/>
            <a:ext cx="3168660" cy="384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在线对账或下载对账单</a:t>
            </a:r>
          </a:p>
        </p:txBody>
      </p:sp>
      <p:sp>
        <p:nvSpPr>
          <p:cNvPr id="14" name="圆角矩形 21"/>
          <p:cNvSpPr/>
          <p:nvPr/>
        </p:nvSpPr>
        <p:spPr>
          <a:xfrm>
            <a:off x="1923672" y="5261724"/>
            <a:ext cx="3168660" cy="384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查询交易数据</a:t>
            </a:r>
          </a:p>
        </p:txBody>
      </p:sp>
      <p:sp>
        <p:nvSpPr>
          <p:cNvPr id="15" name="圆角矩形 21"/>
          <p:cNvSpPr/>
          <p:nvPr/>
        </p:nvSpPr>
        <p:spPr>
          <a:xfrm>
            <a:off x="7387590" y="4718685"/>
            <a:ext cx="3434715" cy="384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在线终端申请</a:t>
            </a:r>
          </a:p>
        </p:txBody>
      </p:sp>
      <p:sp>
        <p:nvSpPr>
          <p:cNvPr id="16" name="圆角矩形 21"/>
          <p:cNvSpPr/>
          <p:nvPr/>
        </p:nvSpPr>
        <p:spPr>
          <a:xfrm>
            <a:off x="1923672" y="5755411"/>
            <a:ext cx="3168661" cy="384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获取流水比对分析报告</a:t>
            </a:r>
          </a:p>
        </p:txBody>
      </p:sp>
      <p:sp>
        <p:nvSpPr>
          <p:cNvPr id="18" name="圆角矩形 21"/>
          <p:cNvSpPr/>
          <p:nvPr/>
        </p:nvSpPr>
        <p:spPr>
          <a:xfrm>
            <a:off x="7387590" y="5205095"/>
            <a:ext cx="3434715" cy="384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在线申请耗材维修</a:t>
            </a:r>
          </a:p>
        </p:txBody>
      </p:sp>
      <p:sp>
        <p:nvSpPr>
          <p:cNvPr id="19" name="圆角矩形 21"/>
          <p:cNvSpPr/>
          <p:nvPr/>
        </p:nvSpPr>
        <p:spPr>
          <a:xfrm>
            <a:off x="7387590" y="5727065"/>
            <a:ext cx="3434715" cy="384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在线申请终端报修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3672" y="6276082"/>
            <a:ext cx="358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查看交易明细进行财务管理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534932" y="624909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专业服务扫除用户后顾之忧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01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8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9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移动支付介绍</a:t>
            </a:r>
          </a:p>
        </p:txBody>
      </p:sp>
      <p:cxnSp>
        <p:nvCxnSpPr>
          <p:cNvPr id="10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718457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935726" y="90616"/>
            <a:ext cx="2606544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账务清算时间</a:t>
            </a: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6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0655" y="1593273"/>
            <a:ext cx="865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周一到周四支付的资金次日进帐（</a:t>
            </a:r>
            <a:r>
              <a:rPr lang="en-US" altLang="zh-CN" dirty="0"/>
              <a:t>T+1</a:t>
            </a:r>
            <a:r>
              <a:rPr lang="zh-CN" altLang="zh-CN" dirty="0"/>
              <a:t>个工作日）；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zh-CN" dirty="0"/>
              <a:t>周五、周六、周日三天周一合并进帐；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法定假日：放假的前一天到放假的最后一天的次日合并进帐。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zh-CN" dirty="0"/>
              <a:t>（银行卡单独进帐、微信和支付宝合并进帐）；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注解：</a:t>
            </a:r>
            <a:r>
              <a:rPr lang="en-US" altLang="zh-CN" dirty="0"/>
              <a:t>T+1</a:t>
            </a:r>
            <a:r>
              <a:rPr lang="zh-CN" altLang="zh-CN" dirty="0"/>
              <a:t>：就是当天的收款，在第二个工作日到进入商户银行账号；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05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1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2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672011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交易费率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927354" y="667703"/>
            <a:ext cx="366458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微信、支付宝费率说明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135002" y="748015"/>
            <a:ext cx="604358" cy="216024"/>
            <a:chOff x="264939" y="188640"/>
            <a:chExt cx="604358" cy="216024"/>
          </a:xfrm>
        </p:grpSpPr>
        <p:sp>
          <p:nvSpPr>
            <p:cNvPr id="6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7090" y="1156334"/>
            <a:ext cx="99032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移动支付采用优惠费率方式进行交易结算。</a:t>
            </a:r>
            <a:r>
              <a:rPr lang="zh-CN" altLang="zh-CN" sz="1600" dirty="0"/>
              <a:t>移动支付产品相关支付费率由移动支付费率、银行卡刷卡支付费率两部分组成：</a:t>
            </a:r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5422" y="2017434"/>
            <a:ext cx="8118764" cy="1076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zh-CN" altLang="zh-CN" b="1" kern="100" dirty="0">
                <a:ea typeface="+mn-lt"/>
              </a:rPr>
              <a:t>移动支付费率</a:t>
            </a:r>
          </a:p>
          <a:p>
            <a:pPr algn="just">
              <a:spcAft>
                <a:spcPts val="0"/>
              </a:spcAft>
            </a:pPr>
            <a:endParaRPr lang="zh-CN" altLang="zh-CN" sz="1600" kern="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kern="100" dirty="0">
                <a:ea typeface="+mn-lt"/>
              </a:rPr>
              <a:t>通过微信支付、支付宝方式进行支付所收取的费率。</a:t>
            </a:r>
            <a:endParaRPr lang="en-US" altLang="zh-CN" sz="1400" kern="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127000" algn="just">
              <a:spcAft>
                <a:spcPts val="0"/>
              </a:spcAft>
            </a:pPr>
            <a:endParaRPr lang="zh-CN" altLang="zh-CN" sz="1400" kern="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574" y="3094038"/>
            <a:ext cx="89223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b="1" dirty="0"/>
              <a:t>费率调整</a:t>
            </a:r>
          </a:p>
          <a:p>
            <a:r>
              <a:rPr lang="zh-CN" altLang="zh-CN" sz="1600" dirty="0">
                <a:sym typeface="+mn-ea"/>
              </a:rPr>
              <a:t>开通首月按照设定的初始标准费率收取。移动支付费率可按照上月交易流水总额进行调整</a:t>
            </a:r>
            <a:r>
              <a:rPr lang="zh-CN" altLang="zh-CN" dirty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zh-CN" sz="1600" dirty="0">
                <a:sym typeface="+mn-ea"/>
              </a:rPr>
              <a:t>初始标准费率为：</a:t>
            </a:r>
            <a:r>
              <a:rPr lang="en-US" altLang="zh-CN" sz="1600" b="1" dirty="0">
                <a:sym typeface="+mn-ea"/>
              </a:rPr>
              <a:t>0.6 %</a:t>
            </a:r>
            <a:endParaRPr lang="zh-CN" altLang="zh-CN" sz="1600" b="1" dirty="0"/>
          </a:p>
          <a:p>
            <a:r>
              <a:rPr lang="zh-CN" altLang="zh-CN" sz="1600" dirty="0"/>
              <a:t>调整依据：商户前一个月内的交易流水总额；</a:t>
            </a:r>
          </a:p>
          <a:p>
            <a:endParaRPr lang="zh-CN" altLang="zh-CN" sz="1600" dirty="0"/>
          </a:p>
          <a:p>
            <a:r>
              <a:rPr lang="zh-CN" altLang="zh-CN" sz="1600" dirty="0"/>
              <a:t>调整标准：</a:t>
            </a:r>
          </a:p>
          <a:p>
            <a:r>
              <a:rPr lang="en-US" altLang="zh-CN" sz="1600" b="1" dirty="0"/>
              <a:t>5</a:t>
            </a:r>
            <a:r>
              <a:rPr lang="zh-CN" altLang="zh-CN" sz="1600" b="1" dirty="0"/>
              <a:t>万</a:t>
            </a:r>
            <a:r>
              <a:rPr lang="zh-CN" altLang="zh-CN" sz="1600" dirty="0"/>
              <a:t>以上降低为</a:t>
            </a:r>
            <a:r>
              <a:rPr lang="en-US" altLang="zh-CN" sz="1600" b="1" dirty="0"/>
              <a:t>0.4%</a:t>
            </a:r>
            <a:r>
              <a:rPr lang="zh-CN" altLang="zh-CN" sz="1600" dirty="0"/>
              <a:t>；</a:t>
            </a:r>
          </a:p>
          <a:p>
            <a:r>
              <a:rPr lang="en-US" altLang="zh-CN" sz="1600" b="1" dirty="0"/>
              <a:t>10</a:t>
            </a:r>
            <a:r>
              <a:rPr lang="zh-CN" altLang="zh-CN" sz="1600" b="1" dirty="0"/>
              <a:t>万</a:t>
            </a:r>
            <a:r>
              <a:rPr lang="zh-CN" altLang="zh-CN" sz="1600" dirty="0"/>
              <a:t>以上降低为</a:t>
            </a:r>
            <a:r>
              <a:rPr lang="en-US" altLang="zh-CN" sz="1600" b="1" dirty="0"/>
              <a:t>0.3%</a:t>
            </a:r>
            <a:r>
              <a:rPr lang="zh-CN" altLang="zh-CN" sz="1600" dirty="0"/>
              <a:t>；</a:t>
            </a:r>
            <a:endParaRPr lang="en-US" altLang="zh-CN" sz="1600" dirty="0"/>
          </a:p>
          <a:p>
            <a:endParaRPr lang="zh-CN" altLang="zh-CN" sz="1600" dirty="0"/>
          </a:p>
          <a:p>
            <a:r>
              <a:rPr lang="zh-CN" altLang="zh-CN" sz="1600" dirty="0"/>
              <a:t>生效时间：我司向银联提出调整申请，调整最快时效为</a:t>
            </a:r>
            <a:r>
              <a:rPr lang="en-US" altLang="zh-CN" sz="1600" dirty="0"/>
              <a:t>T+1</a:t>
            </a:r>
            <a:r>
              <a:rPr lang="zh-CN" altLang="zh-CN" sz="1600" dirty="0"/>
              <a:t>个工作日 最慢时效以银联实际工作时间调整为准）</a:t>
            </a:r>
          </a:p>
          <a:p>
            <a:endParaRPr lang="zh-CN" alt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9"/>
          <p:cNvSpPr txBox="1"/>
          <p:nvPr/>
        </p:nvSpPr>
        <p:spPr>
          <a:xfrm>
            <a:off x="935726" y="90616"/>
            <a:ext cx="30979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刷卡支付费率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4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136071" y="955963"/>
            <a:ext cx="95319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银行卡刷卡支付费率为银联所规定的费率标准执行，暂不支持支付费率调整；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/>
              <a:t>刷卡</a:t>
            </a:r>
            <a:r>
              <a:rPr lang="zh-CN" altLang="zh-CN" b="1"/>
              <a:t>支付</a:t>
            </a:r>
            <a:r>
              <a:rPr lang="zh-CN" altLang="zh-CN" b="1" dirty="0"/>
              <a:t>费率标准</a:t>
            </a:r>
            <a:endParaRPr lang="en-US" altLang="zh-CN" b="1" dirty="0"/>
          </a:p>
          <a:p>
            <a:endParaRPr lang="zh-CN" altLang="zh-CN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境内标准类借记卡</a:t>
            </a:r>
            <a:r>
              <a:rPr lang="en-US" altLang="zh-CN" dirty="0"/>
              <a:t>     0.5%</a:t>
            </a:r>
            <a:r>
              <a:rPr lang="zh-CN" altLang="zh-CN" dirty="0"/>
              <a:t>，</a:t>
            </a:r>
            <a:r>
              <a:rPr lang="en-US" altLang="zh-CN" dirty="0"/>
              <a:t>20</a:t>
            </a:r>
            <a:r>
              <a:rPr lang="zh-CN" altLang="zh-CN" dirty="0"/>
              <a:t>元封顶</a:t>
            </a:r>
            <a:r>
              <a:rPr lang="zh-CN" altLang="en-US" dirty="0"/>
              <a:t>；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贷记卡</a:t>
            </a:r>
            <a:r>
              <a:rPr lang="en-US" altLang="zh-CN" dirty="0"/>
              <a:t>                       0.6% </a:t>
            </a:r>
            <a:r>
              <a:rPr lang="zh-CN" altLang="zh-CN" dirty="0"/>
              <a:t>无封顶；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银联境外卡</a:t>
            </a:r>
            <a:r>
              <a:rPr lang="en-US" altLang="zh-CN" dirty="0"/>
              <a:t>                2.0%</a:t>
            </a:r>
            <a:r>
              <a:rPr lang="zh-CN" altLang="zh-CN" dirty="0"/>
              <a:t>；无封顶</a:t>
            </a:r>
            <a:r>
              <a:rPr lang="zh-CN" altLang="en-US" dirty="0"/>
              <a:t>；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外卡：</a:t>
            </a:r>
          </a:p>
          <a:p>
            <a:r>
              <a:rPr lang="en-US" altLang="zh-CN" dirty="0"/>
              <a:t>             VISA</a:t>
            </a:r>
            <a:r>
              <a:rPr lang="zh-CN" altLang="zh-CN" dirty="0"/>
              <a:t>（维萨）</a:t>
            </a:r>
            <a:r>
              <a:rPr lang="en-US" altLang="zh-CN" dirty="0"/>
              <a:t> /  Master card </a:t>
            </a:r>
            <a:r>
              <a:rPr lang="zh-CN" altLang="zh-CN" dirty="0"/>
              <a:t>（万事达）</a:t>
            </a:r>
            <a:r>
              <a:rPr lang="en-US" altLang="zh-CN" dirty="0"/>
              <a:t>                                  </a:t>
            </a:r>
            <a:r>
              <a:rPr lang="zh-CN" altLang="zh-CN" dirty="0"/>
              <a:t>费率 </a:t>
            </a:r>
            <a:r>
              <a:rPr lang="en-US" altLang="zh-CN" dirty="0"/>
              <a:t>2.2 % </a:t>
            </a:r>
            <a:r>
              <a:rPr lang="zh-CN" altLang="zh-CN" dirty="0"/>
              <a:t>无封顶；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             Maestro(</a:t>
            </a:r>
            <a:r>
              <a:rPr lang="zh-CN" altLang="zh-CN" dirty="0"/>
              <a:t>万事顺</a:t>
            </a:r>
            <a:r>
              <a:rPr lang="en-US" altLang="zh-CN" dirty="0"/>
              <a:t>)/ Amex(</a:t>
            </a:r>
            <a:r>
              <a:rPr lang="zh-CN" altLang="zh-CN" dirty="0"/>
              <a:t>美国运通</a:t>
            </a:r>
            <a:r>
              <a:rPr lang="en-US" altLang="zh-CN" dirty="0"/>
              <a:t>)  / Diner</a:t>
            </a:r>
            <a:r>
              <a:rPr lang="zh-CN" altLang="zh-CN" dirty="0"/>
              <a:t>（大莱）</a:t>
            </a:r>
            <a:r>
              <a:rPr lang="en-US" altLang="zh-CN" dirty="0"/>
              <a:t> /  JCB       </a:t>
            </a:r>
            <a:r>
              <a:rPr lang="zh-CN" altLang="zh-CN" dirty="0"/>
              <a:t>费率 </a:t>
            </a:r>
            <a:r>
              <a:rPr lang="en-US" altLang="zh-CN" dirty="0"/>
              <a:t>3% </a:t>
            </a:r>
            <a:r>
              <a:rPr lang="zh-CN" altLang="zh-CN" dirty="0"/>
              <a:t>无封顶；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06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1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12" name="PA_文本框 4"/>
          <p:cNvSpPr txBox="1"/>
          <p:nvPr>
            <p:custDataLst>
              <p:tags r:id="rId3"/>
            </p:custDataLst>
          </p:nvPr>
        </p:nvSpPr>
        <p:spPr>
          <a:xfrm>
            <a:off x="3097214" y="2979738"/>
            <a:ext cx="672011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开通申请流程</a:t>
            </a:r>
          </a:p>
        </p:txBody>
      </p:sp>
      <p:cxnSp>
        <p:nvCxnSpPr>
          <p:cNvPr id="13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"/>
          <p:cNvSpPr txBox="1"/>
          <p:nvPr/>
        </p:nvSpPr>
        <p:spPr>
          <a:xfrm>
            <a:off x="618243" y="322766"/>
            <a:ext cx="2989601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移动支付实施过程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18243" y="690551"/>
            <a:ext cx="4397935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chemeClr val="accent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 PAYMENT EXECUTION PROCESS</a:t>
            </a:r>
          </a:p>
        </p:txBody>
      </p:sp>
      <p:sp>
        <p:nvSpPr>
          <p:cNvPr id="9" name="文本框 6"/>
          <p:cNvSpPr txBox="1"/>
          <p:nvPr/>
        </p:nvSpPr>
        <p:spPr>
          <a:xfrm>
            <a:off x="2071865" y="2649981"/>
            <a:ext cx="1009650" cy="3194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10" name="文本框 35"/>
          <p:cNvSpPr txBox="1"/>
          <p:nvPr/>
        </p:nvSpPr>
        <p:spPr>
          <a:xfrm>
            <a:off x="4414771" y="2649981"/>
            <a:ext cx="1008062" cy="3194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11" name="文本框 39"/>
          <p:cNvSpPr txBox="1"/>
          <p:nvPr/>
        </p:nvSpPr>
        <p:spPr>
          <a:xfrm>
            <a:off x="6729031" y="2650298"/>
            <a:ext cx="1008062" cy="3194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12" name="文本框 40"/>
          <p:cNvSpPr txBox="1"/>
          <p:nvPr/>
        </p:nvSpPr>
        <p:spPr>
          <a:xfrm>
            <a:off x="8950355" y="2649981"/>
            <a:ext cx="1008062" cy="3194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</a:p>
        </p:txBody>
      </p:sp>
      <p:sp>
        <p:nvSpPr>
          <p:cNvPr id="13" name="文本框 23"/>
          <p:cNvSpPr txBox="1"/>
          <p:nvPr/>
        </p:nvSpPr>
        <p:spPr>
          <a:xfrm>
            <a:off x="1719664" y="308253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由市场部向</a:t>
            </a:r>
          </a:p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商户收集相关资料</a:t>
            </a:r>
          </a:p>
        </p:txBody>
      </p:sp>
      <p:sp>
        <p:nvSpPr>
          <p:cNvPr id="14" name="文本框 24"/>
          <p:cNvSpPr txBox="1"/>
          <p:nvPr/>
        </p:nvSpPr>
        <p:spPr>
          <a:xfrm>
            <a:off x="3944073" y="3101694"/>
            <a:ext cx="18411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提交银联申请资料，并等待审核</a:t>
            </a:r>
          </a:p>
        </p:txBody>
      </p:sp>
      <p:sp>
        <p:nvSpPr>
          <p:cNvPr id="15" name="文本框 22"/>
          <p:cNvSpPr txBox="1"/>
          <p:nvPr/>
        </p:nvSpPr>
        <p:spPr>
          <a:xfrm>
            <a:off x="6248329" y="3106008"/>
            <a:ext cx="17868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银联审核，周期通常为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1-3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个工作日</a:t>
            </a:r>
          </a:p>
        </p:txBody>
      </p:sp>
      <p:sp>
        <p:nvSpPr>
          <p:cNvPr id="16" name="文本框 21"/>
          <p:cNvSpPr txBox="1"/>
          <p:nvPr/>
        </p:nvSpPr>
        <p:spPr>
          <a:xfrm>
            <a:off x="8481251" y="3029686"/>
            <a:ext cx="201555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just" eaLnBrk="0" hangingPunct="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通道申请完成，产品团队远程实施并培训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55841" y="4074207"/>
            <a:ext cx="7920990" cy="455405"/>
            <a:chOff x="3121" y="4607"/>
            <a:chExt cx="12474" cy="687"/>
          </a:xfrm>
        </p:grpSpPr>
        <p:sp>
          <p:nvSpPr>
            <p:cNvPr id="22" name="圆角矩形 21"/>
            <p:cNvSpPr/>
            <p:nvPr/>
          </p:nvSpPr>
          <p:spPr>
            <a:xfrm>
              <a:off x="3121" y="4613"/>
              <a:ext cx="1657" cy="681"/>
            </a:xfrm>
            <a:prstGeom prst="roundRect">
              <a:avLst/>
            </a:prstGeom>
            <a:solidFill>
              <a:srgbClr val="5496D0"/>
            </a:solidFill>
            <a:ln>
              <a:solidFill>
                <a:srgbClr val="C7E8F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收取商户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863" y="4607"/>
              <a:ext cx="1657" cy="681"/>
            </a:xfrm>
            <a:prstGeom prst="roundRect">
              <a:avLst/>
            </a:prstGeom>
            <a:solidFill>
              <a:srgbClr val="5496D0"/>
            </a:solidFill>
            <a:ln>
              <a:solidFill>
                <a:srgbClr val="C7E8F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提交资料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0605" y="4607"/>
              <a:ext cx="1657" cy="681"/>
            </a:xfrm>
            <a:prstGeom prst="roundRect">
              <a:avLst/>
            </a:prstGeom>
            <a:solidFill>
              <a:srgbClr val="5496D0"/>
            </a:solidFill>
            <a:ln>
              <a:solidFill>
                <a:srgbClr val="C7E8F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审核通过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3825" y="4613"/>
              <a:ext cx="1770" cy="681"/>
            </a:xfrm>
            <a:prstGeom prst="roundRect">
              <a:avLst/>
            </a:prstGeom>
            <a:solidFill>
              <a:srgbClr val="5496D0"/>
            </a:solidFill>
            <a:ln>
              <a:solidFill>
                <a:srgbClr val="C7E8F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实施、培训</a:t>
              </a:r>
            </a:p>
          </p:txBody>
        </p:sp>
        <p:sp>
          <p:nvSpPr>
            <p:cNvPr id="29" name="右箭头 28"/>
            <p:cNvSpPr/>
            <p:nvPr/>
          </p:nvSpPr>
          <p:spPr bwMode="auto">
            <a:xfrm>
              <a:off x="4931" y="4894"/>
              <a:ext cx="1479" cy="12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右箭头 29"/>
            <p:cNvSpPr/>
            <p:nvPr/>
          </p:nvSpPr>
          <p:spPr bwMode="auto">
            <a:xfrm>
              <a:off x="8791" y="4894"/>
              <a:ext cx="1292" cy="12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右箭头 30"/>
            <p:cNvSpPr/>
            <p:nvPr/>
          </p:nvSpPr>
          <p:spPr bwMode="auto">
            <a:xfrm>
              <a:off x="12497" y="4894"/>
              <a:ext cx="1057" cy="12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3467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6997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464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3995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67462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09290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74459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279265" algn="l" defTabSz="1069340" rtl="0" eaLnBrk="1" latinLnBrk="0" hangingPunct="1">
                <a:defRPr sz="2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下箭头 17"/>
          <p:cNvSpPr/>
          <p:nvPr/>
        </p:nvSpPr>
        <p:spPr bwMode="auto">
          <a:xfrm>
            <a:off x="2391458" y="3624914"/>
            <a:ext cx="76200" cy="3486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4771635" y="3643741"/>
            <a:ext cx="76200" cy="3486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下箭头 19"/>
          <p:cNvSpPr/>
          <p:nvPr/>
        </p:nvSpPr>
        <p:spPr bwMode="auto">
          <a:xfrm>
            <a:off x="7103630" y="3681601"/>
            <a:ext cx="76200" cy="3486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下箭头 20"/>
          <p:cNvSpPr/>
          <p:nvPr/>
        </p:nvSpPr>
        <p:spPr bwMode="auto">
          <a:xfrm>
            <a:off x="9214856" y="3725598"/>
            <a:ext cx="76200" cy="34861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3467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6997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464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3995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462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09290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459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79265" algn="l" defTabSz="1069340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4668"/>
            <a:ext cx="10515600" cy="1325563"/>
          </a:xfrm>
        </p:spPr>
        <p:txBody>
          <a:bodyPr>
            <a:normAutofit/>
          </a:bodyPr>
          <a:lstStyle/>
          <a:p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6" name="淘宝网Chenying0907出品 9"/>
          <p:cNvSpPr txBox="1"/>
          <p:nvPr/>
        </p:nvSpPr>
        <p:spPr>
          <a:xfrm>
            <a:off x="935726" y="90616"/>
            <a:ext cx="461717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开通移动支付资料清单（不含外卡）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8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97280" y="1360231"/>
            <a:ext cx="6666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．营业执照正本或副本原件或复印件加盖公章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．法人身份证正反面原件或复印件加盖公章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．开户许可证原件或复印件加盖公章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．拓展人与门头合影照片、收银点照片、经营产品照片各一张</a:t>
            </a:r>
          </a:p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注：如果是电子版需要拍照的照片要清晰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网Chenying0907出品 9"/>
          <p:cNvSpPr txBox="1"/>
          <p:nvPr/>
        </p:nvSpPr>
        <p:spPr>
          <a:xfrm>
            <a:off x="935726" y="90616"/>
            <a:ext cx="461717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开通移动外卡功能资料清单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13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5726" y="1138844"/>
            <a:ext cx="89979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营业执照 复印件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需在有效期内。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组织机构代码证复印件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需在有效期内。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税务登记证 复印件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需在有效期内。</a:t>
            </a: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法人代表身份证 正反面复印件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需在有效期内。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开户许可证复印件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需在有效期内。</a:t>
            </a: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清晰商户门面、营业现场、收银台现场照片电子档或纸质照片各一张。</a:t>
            </a: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银联商务分支机构外卡商户入网审批表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中国银联外卡收单专业化服务信息表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中国银联外卡业务完全追索协议书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美国运通完全追索协议书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美国运通特约商户资格评估表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特约商户受理外币卡业务补充协议书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特约商户受理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VISA/MASTERCARD/JCB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外币卡合约书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14.《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特约商户收受美国运通卡协议书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》</a:t>
            </a:r>
          </a:p>
          <a:p>
            <a:pPr lvl="0"/>
            <a:r>
              <a:rPr lang="en-US" altLang="zh-CN" dirty="0">
                <a:solidFill>
                  <a:srgbClr val="FFFF00"/>
                </a:solidFill>
              </a:rPr>
              <a:t>          </a:t>
            </a:r>
            <a:endParaRPr lang="zh-CN" altLang="en-US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7996" y="5503364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注：商户所提供给的资料仅限用于进行内部初审，并将资料提供给银联商务进行支付业务开通。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对于所收到的商户资料具有保密义务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2"/>
          <p:cNvSpPr/>
          <p:nvPr>
            <p:custDataLst>
              <p:tags r:id="rId1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Gungsuh" panose="02030600000101010101" pitchFamily="18" charset="-127"/>
              </a:rPr>
              <a:t>07</a:t>
            </a:r>
            <a:endParaRPr lang="zh-CN" altLang="en-US" sz="60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5" name="PA_文本框 3"/>
          <p:cNvSpPr txBox="1"/>
          <p:nvPr>
            <p:custDataLst>
              <p:tags r:id="rId2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6" name="PA_文本框 4"/>
          <p:cNvSpPr txBox="1"/>
          <p:nvPr>
            <p:custDataLst>
              <p:tags r:id="rId3"/>
            </p:custDataLst>
          </p:nvPr>
        </p:nvSpPr>
        <p:spPr>
          <a:xfrm>
            <a:off x="3097215" y="2979738"/>
            <a:ext cx="4414756" cy="666200"/>
          </a:xfrm>
          <a:prstGeom prst="rect">
            <a:avLst/>
          </a:prstGeom>
          <a:noFill/>
        </p:spPr>
        <p:txBody>
          <a:bodyPr rIns="360000">
            <a:normAutofit fontScale="92500" lnSpcReduction="20000"/>
          </a:bodyPr>
          <a:lstStyle/>
          <a:p>
            <a:pPr algn="r"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PA_直接连接符 9"/>
          <p:cNvCxnSpPr/>
          <p:nvPr>
            <p:custDataLst>
              <p:tags r:id="rId4"/>
            </p:custDataLst>
          </p:nvPr>
        </p:nvCxnSpPr>
        <p:spPr>
          <a:xfrm>
            <a:off x="3483429" y="3848100"/>
            <a:ext cx="606789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9"/>
          <p:cNvSpPr txBox="1"/>
          <p:nvPr/>
        </p:nvSpPr>
        <p:spPr>
          <a:xfrm>
            <a:off x="890895" y="165926"/>
            <a:ext cx="3097924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电子发票介绍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286767" y="246427"/>
            <a:ext cx="604358" cy="216024"/>
            <a:chOff x="264939" y="188640"/>
            <a:chExt cx="604358" cy="216024"/>
          </a:xfrm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流程图: 终止 17"/>
          <p:cNvSpPr/>
          <p:nvPr/>
        </p:nvSpPr>
        <p:spPr>
          <a:xfrm>
            <a:off x="1562735" y="1093470"/>
            <a:ext cx="1830705" cy="170180"/>
          </a:xfrm>
          <a:prstGeom prst="flowChartTermina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957830" y="1513205"/>
            <a:ext cx="75590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电</a:t>
            </a:r>
            <a:r>
              <a:rPr lang="zh-CN" altLang="en-US" sz="1600" b="1" dirty="0"/>
              <a:t>子发票，是指单位和个人在购销商品或劳务，以及从事其他经营活动过程中，开具或取得的以电子方式存储的收付款凭证。其突破传统纸质发票的概念，具有实时性、交互性、低成本、易存储等方面的优势</a:t>
            </a:r>
            <a:r>
              <a:rPr lang="zh-CN" altLang="en-US" sz="1600" dirty="0"/>
              <a:t>。</a:t>
            </a:r>
          </a:p>
        </p:txBody>
      </p:sp>
      <p:sp>
        <p:nvSpPr>
          <p:cNvPr id="21" name="流程图: 终止 20"/>
          <p:cNvSpPr/>
          <p:nvPr/>
        </p:nvSpPr>
        <p:spPr>
          <a:xfrm>
            <a:off x="1589405" y="2562860"/>
            <a:ext cx="1777365" cy="17018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021330" y="3161665"/>
            <a:ext cx="7559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电</a:t>
            </a:r>
            <a:r>
              <a:rPr lang="zh-CN" altLang="en-US" sz="1600" b="1" dirty="0"/>
              <a:t>子发票作为纸质发票的电子映像和电子记录</a:t>
            </a:r>
            <a:endParaRPr lang="zh-CN" altLang="en-US" sz="1600" dirty="0"/>
          </a:p>
        </p:txBody>
      </p:sp>
      <p:sp>
        <p:nvSpPr>
          <p:cNvPr id="23" name="流程图: 终止 22"/>
          <p:cNvSpPr/>
          <p:nvPr/>
        </p:nvSpPr>
        <p:spPr>
          <a:xfrm>
            <a:off x="1562735" y="3957320"/>
            <a:ext cx="1840865" cy="170180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957830" y="4622800"/>
            <a:ext cx="7559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通</a:t>
            </a:r>
            <a:r>
              <a:rPr lang="zh-CN" altLang="en-US" sz="1600" b="1" dirty="0"/>
              <a:t>过数字媒体形式传送与保存发票内容，可通过网络，移动通信等方式传送给接收方</a:t>
            </a:r>
            <a:endParaRPr lang="zh-CN" altLang="en-US" sz="1600" dirty="0"/>
          </a:p>
        </p:txBody>
      </p:sp>
      <p:sp>
        <p:nvSpPr>
          <p:cNvPr id="33" name="流程图: 终止 32"/>
          <p:cNvSpPr/>
          <p:nvPr/>
        </p:nvSpPr>
        <p:spPr>
          <a:xfrm>
            <a:off x="1543050" y="5363845"/>
            <a:ext cx="1860550" cy="170180"/>
          </a:xfrm>
          <a:prstGeom prst="flowChartTermina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3021330" y="6029325"/>
            <a:ext cx="7559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/>
              <a:t>采</a:t>
            </a:r>
            <a:r>
              <a:rPr lang="zh-CN" altLang="en-US" sz="1600" b="1" dirty="0"/>
              <a:t>取电子签章实现发票签名，电子盖章，实现电子发票唯一性。</a:t>
            </a:r>
            <a:endParaRPr lang="zh-CN" altLang="en-US" sz="1600" dirty="0"/>
          </a:p>
        </p:txBody>
      </p:sp>
      <p:sp>
        <p:nvSpPr>
          <p:cNvPr id="37" name="矩形 36"/>
          <p:cNvSpPr/>
          <p:nvPr/>
        </p:nvSpPr>
        <p:spPr>
          <a:xfrm>
            <a:off x="2014855" y="1290955"/>
            <a:ext cx="67183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093595" y="2893060"/>
            <a:ext cx="56007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5"/>
                </a:solidFill>
              </a:rPr>
              <a:t>B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5"/>
              </a:solidFill>
              <a:effectLst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152015" y="5674995"/>
            <a:ext cx="56007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/>
              </a:rPr>
              <a:t>D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65655" y="4275455"/>
            <a:ext cx="56007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C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1035" y="-8265"/>
            <a:ext cx="4580965" cy="6858000"/>
          </a:xfrm>
          <a:prstGeom prst="rect">
            <a:avLst/>
          </a:prstGeom>
          <a:solidFill>
            <a:srgbClr val="06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25"/>
          <p:cNvSpPr/>
          <p:nvPr/>
        </p:nvSpPr>
        <p:spPr>
          <a:xfrm>
            <a:off x="1076312" y="2197496"/>
            <a:ext cx="1040914" cy="28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 flipH="1">
            <a:off x="1239077" y="5638374"/>
            <a:ext cx="328157" cy="318919"/>
            <a:chOff x="5284944" y="4097872"/>
            <a:chExt cx="356535" cy="356535"/>
          </a:xfrm>
          <a:solidFill>
            <a:schemeClr val="bg1"/>
          </a:solidFill>
        </p:grpSpPr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5284944" y="4097872"/>
              <a:ext cx="356535" cy="356535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50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5318110" y="4386693"/>
              <a:ext cx="33166" cy="3454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5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872572" y="1063700"/>
            <a:ext cx="4057889" cy="6276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移动支付是借助银联渠道，整合三种移动支付方式形成移动支付通道。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移动支付致力于为高尔夫等高端休闲行业免费开通移动支付服务，提供便捷、安全、高效的支付方式，克服了传统支付手段的限制，大大提高了球会等高端休闲会所的交易效率，为高尔夫等高端休闲行业及消费者提供了便利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移动支付优势：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覆盖多种支付通道：微信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支付宝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银联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POS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刷卡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扫描方式灵活多样：主扫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被扫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零费用合作模式：免费实施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硬件免费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无服务费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使用系统的球会可将移动支付与系统相结合；未使用系统的球会可使用独立的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POS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终端设备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POS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终端小票及时打印，方便对账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拥有系统（主）、扫码收银系统、移动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POS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独立支付终端系统作为移动支付的系统平台。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可支持移动支付前台收银的硬件设备有平板、客显屏、刷卡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、小票打印机。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具备完整的开通流程体系，从申请移动支付通道，到配置移动支付的硬件设施，到实施，以及各个软硬件的客户操作培训指导以及售后技术支持和业务支持，都十分完备，为客户提供高质量高效率的服务。</a:t>
            </a: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  <a:buClr>
                <a:schemeClr val="bg1"/>
              </a:buClr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144145" algn="just">
              <a:lnSpc>
                <a:spcPct val="120000"/>
              </a:lnSpc>
              <a:buClr>
                <a:schemeClr val="bg1"/>
              </a:buClr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  <a:p>
            <a:pPr marL="531495" indent="-171450" algn="just"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u"/>
            </a:pPr>
            <a:endParaRPr lang="pt-BR" sz="12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56" name="TextBox 1"/>
          <p:cNvSpPr txBox="1"/>
          <p:nvPr/>
        </p:nvSpPr>
        <p:spPr>
          <a:xfrm>
            <a:off x="556850" y="197980"/>
            <a:ext cx="3354773" cy="5073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altLang="en-US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移动支付</a:t>
            </a:r>
            <a:r>
              <a:rPr lang="en-US" altLang="zh-CN" sz="2400" dirty="0" err="1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介绍</a:t>
            </a:r>
            <a:endParaRPr lang="en-US" altLang="zh-CN" sz="2400" dirty="0">
              <a:solidFill>
                <a:srgbClr val="063D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1055410" y="579476"/>
            <a:ext cx="3006368" cy="3403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chemeClr val="accent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 PAYMENT INTRODUCTION</a:t>
            </a:r>
          </a:p>
        </p:txBody>
      </p:sp>
      <p:sp>
        <p:nvSpPr>
          <p:cNvPr id="58" name="TextBox 8"/>
          <p:cNvSpPr txBox="1"/>
          <p:nvPr/>
        </p:nvSpPr>
        <p:spPr>
          <a:xfrm>
            <a:off x="979801" y="1425364"/>
            <a:ext cx="31575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移动支付产品</a:t>
            </a:r>
            <a:endParaRPr lang="en-US" altLang="zh-CN" sz="3600" spc="300" dirty="0">
              <a:solidFill>
                <a:srgbClr val="063D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40"/>
          <p:cNvGrpSpPr/>
          <p:nvPr/>
        </p:nvGrpSpPr>
        <p:grpSpPr>
          <a:xfrm flipH="1">
            <a:off x="4300165" y="4766203"/>
            <a:ext cx="325419" cy="324714"/>
            <a:chOff x="5284944" y="4097872"/>
            <a:chExt cx="356535" cy="356535"/>
          </a:xfrm>
          <a:solidFill>
            <a:schemeClr val="bg1"/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5284944" y="4097872"/>
              <a:ext cx="356535" cy="356535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50"/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5318110" y="4386693"/>
              <a:ext cx="33166" cy="3454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050"/>
            </a:p>
          </p:txBody>
        </p:sp>
      </p:grpSp>
      <p:pic>
        <p:nvPicPr>
          <p:cNvPr id="60" name="图片 59" descr="c1456f5ae18e4c74f502c682783723f8a5bf550037d81-sibsIz_fw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2" y="4137041"/>
            <a:ext cx="602741" cy="602741"/>
          </a:xfrm>
          <a:prstGeom prst="rect">
            <a:avLst/>
          </a:prstGeom>
        </p:spPr>
      </p:pic>
      <p:pic>
        <p:nvPicPr>
          <p:cNvPr id="61" name="图片 60" descr="银联支付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87" y="4965011"/>
            <a:ext cx="823600" cy="582502"/>
          </a:xfrm>
          <a:prstGeom prst="rect">
            <a:avLst/>
          </a:prstGeom>
        </p:spPr>
      </p:pic>
      <p:pic>
        <p:nvPicPr>
          <p:cNvPr id="71" name="图片 70" descr="556213997938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966" y="3283201"/>
            <a:ext cx="623494" cy="628611"/>
          </a:xfrm>
          <a:prstGeom prst="rect">
            <a:avLst/>
          </a:prstGeom>
        </p:spPr>
      </p:pic>
      <p:sp>
        <p:nvSpPr>
          <p:cNvPr id="33" name="Rectangle 2"/>
          <p:cNvSpPr/>
          <p:nvPr/>
        </p:nvSpPr>
        <p:spPr bwMode="auto">
          <a:xfrm>
            <a:off x="5152997" y="3274864"/>
            <a:ext cx="1497446" cy="3082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Lato Bold" charset="0"/>
              </a:rPr>
              <a:t>微信支付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Lato Bold" charset="0"/>
            </a:endParaRPr>
          </a:p>
        </p:txBody>
      </p:sp>
      <p:sp>
        <p:nvSpPr>
          <p:cNvPr id="34" name="Rectangle 2"/>
          <p:cNvSpPr/>
          <p:nvPr/>
        </p:nvSpPr>
        <p:spPr bwMode="auto">
          <a:xfrm>
            <a:off x="5152997" y="4238271"/>
            <a:ext cx="1867349" cy="43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Lato Bold" charset="0"/>
              </a:rPr>
              <a:t>支付宝支付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Lato Bold" charset="0"/>
            </a:endParaRPr>
          </a:p>
        </p:txBody>
      </p:sp>
      <p:sp>
        <p:nvSpPr>
          <p:cNvPr id="39" name="Rectangle 2"/>
          <p:cNvSpPr/>
          <p:nvPr/>
        </p:nvSpPr>
        <p:spPr bwMode="auto">
          <a:xfrm>
            <a:off x="5163930" y="5080907"/>
            <a:ext cx="1883059" cy="4240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Lato Bold" charset="0"/>
              </a:rPr>
              <a:t>银联支付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Lato Bold" charset="0"/>
            </a:endParaRPr>
          </a:p>
        </p:txBody>
      </p:sp>
      <p:pic>
        <p:nvPicPr>
          <p:cNvPr id="40" name="Picture 3" descr="远古logo-含文字-大(透明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96" y="4288684"/>
            <a:ext cx="698816" cy="31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05" y="4319832"/>
            <a:ext cx="298428" cy="29842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347691" y="423827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</a:t>
            </a:r>
            <a:endParaRPr lang="zh-CN" altLang="en-US" dirty="0"/>
          </a:p>
        </p:txBody>
      </p:sp>
      <p:cxnSp>
        <p:nvCxnSpPr>
          <p:cNvPr id="4" name="连接符: 肘形 3"/>
          <p:cNvCxnSpPr/>
          <p:nvPr/>
        </p:nvCxnSpPr>
        <p:spPr>
          <a:xfrm flipV="1">
            <a:off x="3029179" y="3583136"/>
            <a:ext cx="1108208" cy="850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连接符: 肘形 5"/>
          <p:cNvCxnSpPr>
            <a:endCxn id="61" idx="1"/>
          </p:cNvCxnSpPr>
          <p:nvPr/>
        </p:nvCxnSpPr>
        <p:spPr>
          <a:xfrm>
            <a:off x="3029179" y="4433594"/>
            <a:ext cx="1108208" cy="8226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/>
          <p:cNvCxnSpPr/>
          <p:nvPr/>
        </p:nvCxnSpPr>
        <p:spPr>
          <a:xfrm>
            <a:off x="3009056" y="4433594"/>
            <a:ext cx="112833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网Chenying0907出品 9"/>
          <p:cNvSpPr txBox="1"/>
          <p:nvPr/>
        </p:nvSpPr>
        <p:spPr>
          <a:xfrm>
            <a:off x="890895" y="165926"/>
            <a:ext cx="3097924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电子发票场景说明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286767" y="246427"/>
            <a:ext cx="604358" cy="216024"/>
            <a:chOff x="264939" y="188640"/>
            <a:chExt cx="604358" cy="216024"/>
          </a:xfrm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15334" y="4580470"/>
            <a:ext cx="802640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商户通过全民付智能终端“收银台”完成微信</a:t>
            </a:r>
            <a:r>
              <a:rPr lang="en-US" altLang="zh-CN" sz="1600" dirty="0"/>
              <a:t>/</a:t>
            </a:r>
            <a:r>
              <a:rPr lang="zh-CN" altLang="en-US" sz="1600" dirty="0"/>
              <a:t>支付宝交易， 交易成功后页面下方会有一个开票链接，用户可通过该链接进入开票页面，开票金额自动带入无需手动输入，补充完整开票信息，点击开票，并填写自己的邮箱或者手机号，届时手机短信或者邮箱会收到开好的电子发票。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银联商务打通了支付与开票两个环节，通过“支付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开票”的应用场景，拓展为更广泛的增值业务。</a:t>
            </a:r>
          </a:p>
        </p:txBody>
      </p:sp>
      <p:pic>
        <p:nvPicPr>
          <p:cNvPr id="1026" name="Picture 2" descr="http://www.bangcheng0769.com/uploads/article/article-201611011135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36" y="1991860"/>
            <a:ext cx="2749842" cy="137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mpaypass.com.cn/UpLoadFiles/images/201607011536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69" y="1904274"/>
            <a:ext cx="1359425" cy="1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右 4"/>
          <p:cNvSpPr/>
          <p:nvPr/>
        </p:nvSpPr>
        <p:spPr>
          <a:xfrm>
            <a:off x="3758020" y="2773624"/>
            <a:ext cx="2756367" cy="126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" name="图片 14" descr="556213997938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64" y="2012301"/>
            <a:ext cx="651379" cy="656725"/>
          </a:xfrm>
          <a:prstGeom prst="rect">
            <a:avLst/>
          </a:prstGeom>
        </p:spPr>
      </p:pic>
      <p:pic>
        <p:nvPicPr>
          <p:cNvPr id="16" name="图片 15" descr="c1456f5ae18e4c74f502c682783723f8a5bf550037d81-sibsIz_fw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933" y="3004225"/>
            <a:ext cx="597640" cy="5976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297932" y="3555383"/>
            <a:ext cx="16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开具电子发票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" y="1975"/>
            <a:ext cx="7022758" cy="6856025"/>
          </a:xfrm>
          <a:prstGeom prst="rect">
            <a:avLst/>
          </a:prstGeom>
        </p:spPr>
      </p:pic>
      <p:sp>
        <p:nvSpPr>
          <p:cNvPr id="25" name="PA_文本框 2"/>
          <p:cNvSpPr txBox="1"/>
          <p:nvPr>
            <p:custDataLst>
              <p:tags r:id="rId1"/>
            </p:custDataLst>
          </p:nvPr>
        </p:nvSpPr>
        <p:spPr>
          <a:xfrm>
            <a:off x="7024914" y="3013305"/>
            <a:ext cx="3868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Ending</a:t>
            </a:r>
            <a:endParaRPr lang="zh-CN" altLang="en-US" sz="6000" b="1" dirty="0">
              <a:solidFill>
                <a:srgbClr val="063D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网Chenying0907出品 9"/>
          <p:cNvSpPr txBox="1"/>
          <p:nvPr/>
        </p:nvSpPr>
        <p:spPr>
          <a:xfrm>
            <a:off x="927089" y="41021"/>
            <a:ext cx="300450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移动支付支持类型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淘宝网Chenying0907出品 7"/>
          <p:cNvGrpSpPr/>
          <p:nvPr/>
        </p:nvGrpSpPr>
        <p:grpSpPr>
          <a:xfrm>
            <a:off x="167387" y="122157"/>
            <a:ext cx="604358" cy="216024"/>
            <a:chOff x="264939" y="188640"/>
            <a:chExt cx="604358" cy="216024"/>
          </a:xfrm>
        </p:grpSpPr>
        <p:sp>
          <p:nvSpPr>
            <p:cNvPr id="15" name="燕尾形 1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054798" y="2338935"/>
            <a:ext cx="1463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54614" y="3833629"/>
            <a:ext cx="1829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54614" y="5335354"/>
            <a:ext cx="205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银行卡支付</a:t>
            </a:r>
          </a:p>
        </p:txBody>
      </p:sp>
      <p:pic>
        <p:nvPicPr>
          <p:cNvPr id="23" name="图片 22" descr="55621399793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71" y="2216753"/>
            <a:ext cx="576792" cy="581526"/>
          </a:xfrm>
          <a:prstGeom prst="rect">
            <a:avLst/>
          </a:prstGeom>
        </p:spPr>
      </p:pic>
      <p:pic>
        <p:nvPicPr>
          <p:cNvPr id="24" name="图片 23" descr="c1456f5ae18e4c74f502c682783723f8a5bf550037d81-sibsIz_fw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90" y="3721468"/>
            <a:ext cx="562090" cy="562090"/>
          </a:xfrm>
          <a:prstGeom prst="rect">
            <a:avLst/>
          </a:prstGeom>
        </p:spPr>
      </p:pic>
      <p:pic>
        <p:nvPicPr>
          <p:cNvPr id="27" name="图片 26" descr="银联支付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322" y="5169382"/>
            <a:ext cx="946619" cy="66950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93764" y="774974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一次开通，即可支持三大支付通道，无需独立申请，快速方便。</a:t>
            </a:r>
          </a:p>
        </p:txBody>
      </p:sp>
      <p:sp>
        <p:nvSpPr>
          <p:cNvPr id="36" name="左大括号 35"/>
          <p:cNvSpPr/>
          <p:nvPr/>
        </p:nvSpPr>
        <p:spPr>
          <a:xfrm>
            <a:off x="4301842" y="2472824"/>
            <a:ext cx="1174039" cy="31549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4556230" y="4041790"/>
            <a:ext cx="1084370" cy="1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号 37"/>
          <p:cNvSpPr/>
          <p:nvPr/>
        </p:nvSpPr>
        <p:spPr>
          <a:xfrm>
            <a:off x="7884416" y="2424975"/>
            <a:ext cx="728590" cy="31549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517863" y="3999256"/>
            <a:ext cx="732487" cy="5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" descr="远古logo-含文字-大(透明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21" y="4056237"/>
            <a:ext cx="698816" cy="31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12" y="4041803"/>
            <a:ext cx="298428" cy="29842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761453" y="40311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pay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71294" y="4056514"/>
            <a:ext cx="6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客户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578494" y="4006796"/>
            <a:ext cx="133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扫码、刷卡支付</a:t>
            </a:r>
          </a:p>
        </p:txBody>
      </p:sp>
      <p:sp>
        <p:nvSpPr>
          <p:cNvPr id="48" name="矩形: 圆角 45"/>
          <p:cNvSpPr/>
          <p:nvPr/>
        </p:nvSpPr>
        <p:spPr>
          <a:xfrm>
            <a:off x="8925560" y="2997835"/>
            <a:ext cx="2834005" cy="2294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统一对帐管理平台</a:t>
            </a:r>
          </a:p>
          <a:p>
            <a:pPr algn="ctr"/>
            <a:endParaRPr lang="zh-CN" altLang="en-US" dirty="0">
              <a:sym typeface="+mn-ea"/>
            </a:endParaRPr>
          </a:p>
          <a:p>
            <a:pPr algn="ctr"/>
            <a:r>
              <a:rPr lang="zh-CN" altLang="en-US" dirty="0">
                <a:sym typeface="+mn-ea"/>
              </a:rPr>
              <a:t>查交易、对帐</a:t>
            </a:r>
          </a:p>
          <a:p>
            <a:pPr algn="ctr"/>
            <a:endParaRPr lang="zh-CN" altLang="en-US" dirty="0">
              <a:sym typeface="+mn-ea"/>
            </a:endParaRPr>
          </a:p>
          <a:p>
            <a:pPr algn="ctr"/>
            <a:r>
              <a:rPr lang="zh-CN" altLang="en-US" dirty="0">
                <a:sym typeface="+mn-ea"/>
              </a:rPr>
              <a:t>资金统一提现商户银行账户</a:t>
            </a:r>
            <a:endParaRPr lang="zh-CN" altLang="en-US" dirty="0"/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629004" y="4380230"/>
            <a:ext cx="1181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9"/>
          <p:cNvSpPr txBox="1"/>
          <p:nvPr/>
        </p:nvSpPr>
        <p:spPr>
          <a:xfrm>
            <a:off x="927089" y="88646"/>
            <a:ext cx="3004503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淘宝网Chenying0907出品 7"/>
          <p:cNvGrpSpPr/>
          <p:nvPr/>
        </p:nvGrpSpPr>
        <p:grpSpPr>
          <a:xfrm>
            <a:off x="167387" y="169782"/>
            <a:ext cx="604358" cy="216024"/>
            <a:chOff x="264939" y="188640"/>
            <a:chExt cx="604358" cy="216024"/>
          </a:xfrm>
        </p:grpSpPr>
        <p:sp>
          <p:nvSpPr>
            <p:cNvPr id="6" name="燕尾形 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68045"/>
            <a:ext cx="1333500" cy="10953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199245" y="4911725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客显屏二维码收款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70" y="948055"/>
            <a:ext cx="1285875" cy="9715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0540" y="2233930"/>
            <a:ext cx="291274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移动运营</a:t>
            </a:r>
            <a:r>
              <a:rPr lang="en-US" altLang="zh-CN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</a:t>
            </a: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收款（暂不支持）</a:t>
            </a:r>
            <a:endParaRPr lang="zh-CN" alt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90" y="868045"/>
            <a:ext cx="1076325" cy="93345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585" y="831850"/>
            <a:ext cx="1336040" cy="1131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633470"/>
            <a:ext cx="1133475" cy="895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080" y="3533140"/>
            <a:ext cx="1295400" cy="109537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480" y="3533140"/>
            <a:ext cx="1160145" cy="1071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165" y="3451860"/>
            <a:ext cx="1285240" cy="117665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776980" y="2233930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en-US" altLang="zh-CN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扫码及刷卡收款</a:t>
            </a:r>
          </a:p>
        </p:txBody>
      </p:sp>
      <p:sp>
        <p:nvSpPr>
          <p:cNvPr id="20" name="矩形 19"/>
          <p:cNvSpPr/>
          <p:nvPr/>
        </p:nvSpPr>
        <p:spPr>
          <a:xfrm>
            <a:off x="3646170" y="4911725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静态二维码收款</a:t>
            </a:r>
          </a:p>
        </p:txBody>
      </p:sp>
      <p:sp>
        <p:nvSpPr>
          <p:cNvPr id="21" name="矩形 20"/>
          <p:cNvSpPr/>
          <p:nvPr/>
        </p:nvSpPr>
        <p:spPr>
          <a:xfrm>
            <a:off x="8976995" y="2233930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打印收银小票</a:t>
            </a:r>
          </a:p>
        </p:txBody>
      </p:sp>
      <p:sp>
        <p:nvSpPr>
          <p:cNvPr id="23" name="矩形 22"/>
          <p:cNvSpPr/>
          <p:nvPr/>
        </p:nvSpPr>
        <p:spPr>
          <a:xfrm>
            <a:off x="5977255" y="2233930"/>
            <a:ext cx="340106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扫码盒子二维码收款</a:t>
            </a:r>
          </a:p>
        </p:txBody>
      </p:sp>
      <p:sp>
        <p:nvSpPr>
          <p:cNvPr id="24" name="矩形 23"/>
          <p:cNvSpPr/>
          <p:nvPr/>
        </p:nvSpPr>
        <p:spPr>
          <a:xfrm>
            <a:off x="357505" y="4911725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系统结合银联支付收款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7305" y="3835400"/>
            <a:ext cx="549275" cy="40957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353175" y="4911725"/>
            <a:ext cx="264985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刷卡机收款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"/>
          <p:cNvSpPr txBox="1"/>
          <p:nvPr/>
        </p:nvSpPr>
        <p:spPr>
          <a:xfrm>
            <a:off x="618243" y="322766"/>
            <a:ext cx="1450718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2400" dirty="0">
                <a:solidFill>
                  <a:srgbClr val="063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与商户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18490" y="751205"/>
            <a:ext cx="2423160" cy="3403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chemeClr val="accent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CLUBANK AND BUSINESS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8490" y="1781810"/>
            <a:ext cx="363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①是拓展服务商，即银联的商户发展代理商企业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96" y="2829877"/>
            <a:ext cx="5235575" cy="3016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490912" y="1782981"/>
            <a:ext cx="3757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②为商户提供支付通道申请、技术开发、机具调试等标准化服务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22592" y="2876233"/>
            <a:ext cx="5238115" cy="2923857"/>
            <a:chOff x="618173" y="2876233"/>
            <a:chExt cx="5238115" cy="2923857"/>
          </a:xfrm>
        </p:grpSpPr>
        <p:pic>
          <p:nvPicPr>
            <p:cNvPr id="4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173" y="2876550"/>
              <a:ext cx="5238115" cy="29235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矩形 5"/>
            <p:cNvSpPr/>
            <p:nvPr/>
          </p:nvSpPr>
          <p:spPr>
            <a:xfrm>
              <a:off x="2510444" y="3491345"/>
              <a:ext cx="1363287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</a:rPr>
                <a:t>拓展服务商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389120" y="2876233"/>
              <a:ext cx="1376882" cy="1263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298834" y="3158836"/>
              <a:ext cx="1276264" cy="408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6" name="燕尾形 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淘宝网Chenying0907出品 9"/>
          <p:cNvSpPr txBox="1"/>
          <p:nvPr/>
        </p:nvSpPr>
        <p:spPr>
          <a:xfrm>
            <a:off x="935726" y="90616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移动支付产品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59953" y="1310398"/>
            <a:ext cx="4216402" cy="4216402"/>
            <a:chOff x="3987799" y="1846261"/>
            <a:chExt cx="4216402" cy="4216402"/>
          </a:xfrm>
        </p:grpSpPr>
        <p:sp>
          <p:nvSpPr>
            <p:cNvPr id="22" name="íṣlíḑè"/>
            <p:cNvSpPr/>
            <p:nvPr/>
          </p:nvSpPr>
          <p:spPr bwMode="auto">
            <a:xfrm>
              <a:off x="5076394" y="2934856"/>
              <a:ext cx="2039213" cy="20392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3" name="îṩľïḍe"/>
            <p:cNvSpPr/>
            <p:nvPr/>
          </p:nvSpPr>
          <p:spPr bwMode="auto">
            <a:xfrm rot="2700000">
              <a:off x="3987799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支付通道</a:t>
              </a:r>
            </a:p>
          </p:txBody>
        </p:sp>
        <p:sp>
          <p:nvSpPr>
            <p:cNvPr id="24" name="îṩļïḍè"/>
            <p:cNvSpPr/>
            <p:nvPr/>
          </p:nvSpPr>
          <p:spPr bwMode="auto">
            <a:xfrm rot="18900000" flipH="1">
              <a:off x="6448320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对账平台</a:t>
              </a:r>
            </a:p>
          </p:txBody>
        </p:sp>
        <p:sp>
          <p:nvSpPr>
            <p:cNvPr id="25" name="îŝḷïdê"/>
            <p:cNvSpPr/>
            <p:nvPr/>
          </p:nvSpPr>
          <p:spPr bwMode="auto">
            <a:xfrm rot="18900000" flipH="1">
              <a:off x="3987799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  <p:sp>
          <p:nvSpPr>
            <p:cNvPr id="26" name="íSḷîḑè"/>
            <p:cNvSpPr/>
            <p:nvPr/>
          </p:nvSpPr>
          <p:spPr bwMode="auto">
            <a:xfrm rot="2700000">
              <a:off x="6448320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MIS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55618" y="2131138"/>
            <a:ext cx="3492929" cy="668717"/>
            <a:chOff x="3704021" y="2412339"/>
            <a:chExt cx="3492929" cy="668717"/>
          </a:xfrm>
        </p:grpSpPr>
        <p:sp>
          <p:nvSpPr>
            <p:cNvPr id="16" name="文本框 33"/>
            <p:cNvSpPr txBox="1"/>
            <p:nvPr/>
          </p:nvSpPr>
          <p:spPr>
            <a:xfrm>
              <a:off x="370402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支付方式</a:t>
              </a:r>
            </a:p>
          </p:txBody>
        </p:sp>
        <p:sp>
          <p:nvSpPr>
            <p:cNvPr id="17" name="文本框 34"/>
            <p:cNvSpPr txBox="1"/>
            <p:nvPr/>
          </p:nvSpPr>
          <p:spPr>
            <a:xfrm>
              <a:off x="3704021" y="2761801"/>
              <a:ext cx="3492929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支持微信、支付宝、银行卡支付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流程图: 联系 28"/>
          <p:cNvSpPr/>
          <p:nvPr/>
        </p:nvSpPr>
        <p:spPr>
          <a:xfrm>
            <a:off x="5350283" y="2837128"/>
            <a:ext cx="1276865" cy="124964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471042" y="3902103"/>
            <a:ext cx="3318117" cy="668718"/>
            <a:chOff x="3704021" y="2412339"/>
            <a:chExt cx="3318117" cy="668718"/>
          </a:xfrm>
        </p:grpSpPr>
        <p:sp>
          <p:nvSpPr>
            <p:cNvPr id="31" name="文本框 33"/>
            <p:cNvSpPr txBox="1"/>
            <p:nvPr/>
          </p:nvSpPr>
          <p:spPr>
            <a:xfrm>
              <a:off x="370402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</a:t>
              </a:r>
              <a:r>
                <a:rPr lang="en-US" altLang="zh-CN" b="1" dirty="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</a:t>
              </a:r>
              <a:r>
                <a:rPr lang="zh-CN" altLang="en-US" b="1" dirty="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</a:p>
          </p:txBody>
        </p:sp>
        <p:sp>
          <p:nvSpPr>
            <p:cNvPr id="32" name="文本框 34"/>
            <p:cNvSpPr txBox="1"/>
            <p:nvPr/>
          </p:nvSpPr>
          <p:spPr>
            <a:xfrm>
              <a:off x="3704021" y="2761802"/>
              <a:ext cx="3318117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免费提供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机具和打印纸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945172" y="2002141"/>
            <a:ext cx="3853841" cy="914297"/>
            <a:chOff x="3704021" y="2412339"/>
            <a:chExt cx="3853841" cy="914297"/>
          </a:xfrm>
        </p:grpSpPr>
        <p:sp>
          <p:nvSpPr>
            <p:cNvPr id="37" name="文本框 33"/>
            <p:cNvSpPr txBox="1"/>
            <p:nvPr/>
          </p:nvSpPr>
          <p:spPr>
            <a:xfrm>
              <a:off x="370402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对账平台</a:t>
              </a:r>
            </a:p>
          </p:txBody>
        </p:sp>
        <p:sp>
          <p:nvSpPr>
            <p:cNvPr id="38" name="文本框 34"/>
            <p:cNvSpPr txBox="1"/>
            <p:nvPr/>
          </p:nvSpPr>
          <p:spPr>
            <a:xfrm>
              <a:off x="3704022" y="2761801"/>
              <a:ext cx="3853840" cy="5648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唯一对账平台，支持微信、支付宝、银联刷卡统一对账。更轻松、更清晰、更准确。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954767" y="3902103"/>
            <a:ext cx="4028767" cy="668718"/>
            <a:chOff x="3704021" y="2412339"/>
            <a:chExt cx="4028767" cy="668718"/>
          </a:xfrm>
        </p:grpSpPr>
        <p:sp>
          <p:nvSpPr>
            <p:cNvPr id="40" name="文本框 33"/>
            <p:cNvSpPr txBox="1"/>
            <p:nvPr/>
          </p:nvSpPr>
          <p:spPr>
            <a:xfrm>
              <a:off x="3704021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MIS</a:t>
              </a:r>
              <a:r>
                <a:rPr lang="zh-CN" altLang="en-US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</a:p>
          </p:txBody>
        </p:sp>
        <p:sp>
          <p:nvSpPr>
            <p:cNvPr id="41" name="文本框 34"/>
            <p:cNvSpPr txBox="1"/>
            <p:nvPr/>
          </p:nvSpPr>
          <p:spPr>
            <a:xfrm>
              <a:off x="3704021" y="2761802"/>
              <a:ext cx="4028767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系统直接支付模式，一体化支付体验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3" descr="远古logo-含文字-大(透明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07" y="3210939"/>
            <a:ext cx="910050" cy="41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63" y="3652763"/>
            <a:ext cx="298428" cy="2984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16549" y="35712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球友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4" y="1458482"/>
            <a:ext cx="2346496" cy="46935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23780" y="1948069"/>
            <a:ext cx="2075290" cy="3689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39263" y="3424288"/>
            <a:ext cx="155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769309" y="1293756"/>
            <a:ext cx="4110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：移动支付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支付方式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：支付宝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银联卡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淘宝网Chenying0907出品 7"/>
          <p:cNvGrpSpPr/>
          <p:nvPr/>
        </p:nvGrpSpPr>
        <p:grpSpPr>
          <a:xfrm>
            <a:off x="143638" y="171117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1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淘宝网Chenying0907出品 9"/>
          <p:cNvSpPr txBox="1"/>
          <p:nvPr/>
        </p:nvSpPr>
        <p:spPr>
          <a:xfrm>
            <a:off x="899480" y="56293"/>
            <a:ext cx="292762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87463" y="2556477"/>
            <a:ext cx="63017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一体化移动支付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统一的对账平台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支持聚合支付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支持高尔夫行业预授权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支持境外卡（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VISA and Master card  Amex,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Diner,JCB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可根据业绩调整收单费率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支援银联境外卡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69309" y="5372632"/>
            <a:ext cx="25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：线下交易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17" y="3769501"/>
            <a:ext cx="298428" cy="29842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569003" y="368794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4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OTHERS"/>
  <p:tag name="ID" val="547146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OTHERS"/>
  <p:tag name="ID" val="547146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4"/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4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4"/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4"/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4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4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2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2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3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NUMBER"/>
  <p:tag name="ID" val="547146"/>
  <p:tag name="MH_ORDER" val="3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2015"/>
  <p:tag name="MH_LIBRARY" val="CONTENTS"/>
  <p:tag name="MH_TYPE" val="ENTRY"/>
  <p:tag name="ID" val="547146"/>
  <p:tag name="MH_ORDER" val="4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2522</Words>
  <Application>Microsoft Office PowerPoint</Application>
  <PresentationFormat>宽屏</PresentationFormat>
  <Paragraphs>352</Paragraphs>
  <Slides>41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Gungsuh</vt:lpstr>
      <vt:lpstr>Lato Light</vt:lpstr>
      <vt:lpstr>等线</vt:lpstr>
      <vt:lpstr>等线 Light</vt:lpstr>
      <vt:lpstr>汉仪丫丫体简</vt:lpstr>
      <vt:lpstr>华文细黑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clu bank</dc:creator>
  <cp:lastModifiedBy>HYJ</cp:lastModifiedBy>
  <cp:revision>77</cp:revision>
  <dcterms:created xsi:type="dcterms:W3CDTF">2018-07-06T02:22:00Z</dcterms:created>
  <dcterms:modified xsi:type="dcterms:W3CDTF">2020-11-22T16:40:32Z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